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81" r:id="rId2"/>
    <p:sldId id="280" r:id="rId3"/>
    <p:sldId id="257" r:id="rId4"/>
    <p:sldId id="273" r:id="rId5"/>
    <p:sldId id="259" r:id="rId6"/>
    <p:sldId id="261" r:id="rId7"/>
    <p:sldId id="262" r:id="rId8"/>
    <p:sldId id="258" r:id="rId9"/>
    <p:sldId id="274" r:id="rId10"/>
    <p:sldId id="275" r:id="rId11"/>
    <p:sldId id="276" r:id="rId12"/>
    <p:sldId id="271" r:id="rId13"/>
    <p:sldId id="272" r:id="rId14"/>
    <p:sldId id="266" r:id="rId15"/>
    <p:sldId id="267" r:id="rId16"/>
    <p:sldId id="282" r:id="rId17"/>
    <p:sldId id="286" r:id="rId18"/>
    <p:sldId id="285" r:id="rId19"/>
    <p:sldId id="284" r:id="rId20"/>
    <p:sldId id="268" r:id="rId21"/>
    <p:sldId id="269" r:id="rId22"/>
    <p:sldId id="270" r:id="rId23"/>
    <p:sldId id="278" r:id="rId24"/>
    <p:sldId id="279" r:id="rId25"/>
    <p:sldId id="263" r:id="rId26"/>
    <p:sldId id="26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94660"/>
  </p:normalViewPr>
  <p:slideViewPr>
    <p:cSldViewPr>
      <p:cViewPr>
        <p:scale>
          <a:sx n="53" d="100"/>
          <a:sy n="53" d="100"/>
        </p:scale>
        <p:origin x="-99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005A-7C93-4E26-B4DA-22D07F9F5A27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F519-66E0-4B69-ABCF-47AB04426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005A-7C93-4E26-B4DA-22D07F9F5A27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F519-66E0-4B69-ABCF-47AB04426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005A-7C93-4E26-B4DA-22D07F9F5A27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F519-66E0-4B69-ABCF-47AB04426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005A-7C93-4E26-B4DA-22D07F9F5A27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F519-66E0-4B69-ABCF-47AB04426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005A-7C93-4E26-B4DA-22D07F9F5A27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F519-66E0-4B69-ABCF-47AB04426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005A-7C93-4E26-B4DA-22D07F9F5A27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F519-66E0-4B69-ABCF-47AB04426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005A-7C93-4E26-B4DA-22D07F9F5A27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F519-66E0-4B69-ABCF-47AB04426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005A-7C93-4E26-B4DA-22D07F9F5A27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F519-66E0-4B69-ABCF-47AB04426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005A-7C93-4E26-B4DA-22D07F9F5A27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F519-66E0-4B69-ABCF-47AB04426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005A-7C93-4E26-B4DA-22D07F9F5A27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F519-66E0-4B69-ABCF-47AB04426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005A-7C93-4E26-B4DA-22D07F9F5A27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F519-66E0-4B69-ABCF-47AB04426EA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6AC005A-7C93-4E26-B4DA-22D07F9F5A27}" type="datetimeFigureOut">
              <a:rPr lang="en-US" smtClean="0"/>
              <a:pPr/>
              <a:t>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AEF519-66E0-4B69-ABCF-47AB04426E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tebyan.net/newindex.aspx?pid=9515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457201"/>
            <a:ext cx="7117180" cy="1600200"/>
          </a:xfrm>
        </p:spPr>
        <p:txBody>
          <a:bodyPr/>
          <a:lstStyle/>
          <a:p>
            <a:pPr algn="ctr"/>
            <a:r>
              <a:rPr lang="fa-IR" sz="6600" b="1" dirty="0" smtClean="0">
                <a:solidFill>
                  <a:srgbClr val="00B050"/>
                </a:solidFill>
              </a:rPr>
              <a:t>هو الشافی </a:t>
            </a:r>
            <a:endParaRPr lang="en-US" sz="66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2514600"/>
            <a:ext cx="7117180" cy="3124200"/>
          </a:xfrm>
        </p:spPr>
        <p:txBody>
          <a:bodyPr>
            <a:normAutofit/>
          </a:bodyPr>
          <a:lstStyle/>
          <a:p>
            <a:pPr algn="ctr" rtl="1"/>
            <a:endParaRPr lang="fa-IR" sz="3200" b="1" dirty="0"/>
          </a:p>
          <a:p>
            <a:pPr algn="r" rtl="1"/>
            <a:endParaRPr lang="fa-IR" dirty="0" smtClean="0"/>
          </a:p>
          <a:p>
            <a:pPr algn="r" rtl="1"/>
            <a:endParaRPr lang="fa-IR" dirty="0"/>
          </a:p>
          <a:p>
            <a:pPr algn="r" rtl="1"/>
            <a:endParaRPr lang="fa-IR" dirty="0" smtClean="0"/>
          </a:p>
          <a:p>
            <a:pPr algn="r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0524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20090113_ehealth_sto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9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458966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685800"/>
            <a:ext cx="5696155" cy="1076876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قبل از نمونه گيري چه مسائلي بايد رعايت شود ؟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048000"/>
            <a:ext cx="7125112" cy="36704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fa-IR" sz="3200" b="1" dirty="0" smtClean="0">
                <a:cs typeface="B Koodak" pitchFamily="2" charset="-78"/>
              </a:rPr>
              <a:t>۱ - بهتر است نمونه گيري در زمان قاعدگي يا زماني که ترشحات خيلي زياد هستند و عفونت خيلي واضحي وجود دارد صورت نگيرد . </a:t>
            </a:r>
            <a:endParaRPr lang="fa-IR" sz="3200" dirty="0" smtClean="0">
              <a:cs typeface="B Koodak" pitchFamily="2" charset="-78"/>
            </a:endParaRPr>
          </a:p>
          <a:p>
            <a:pPr marL="0" indent="0" algn="r" rtl="1">
              <a:buNone/>
            </a:pPr>
            <a:r>
              <a:rPr lang="fa-IR" sz="3200" b="1" dirty="0" smtClean="0">
                <a:cs typeface="B Koodak" pitchFamily="2" charset="-78"/>
              </a:rPr>
              <a:t>۲ - قبل از نمونه گيري نبايد به مدت ۴۸ ساعت نزديکي صورت گرفته باشد . </a:t>
            </a:r>
            <a:endParaRPr lang="fa-IR" sz="3200" dirty="0" smtClean="0">
              <a:cs typeface="B Koodak" pitchFamily="2" charset="-78"/>
            </a:endParaRPr>
          </a:p>
          <a:p>
            <a:pPr marL="0" indent="0" algn="r" rtl="1">
              <a:buNone/>
            </a:pPr>
            <a:r>
              <a:rPr lang="fa-IR" sz="3200" b="1" dirty="0" smtClean="0">
                <a:cs typeface="B Koodak" pitchFamily="2" charset="-78"/>
              </a:rPr>
              <a:t>۳ - از پمادهاي داخل واژن يک هفته قبل از نمونه گيري استفاده نشده باشد . </a:t>
            </a:r>
            <a:endParaRPr lang="fa-IR" sz="3200" dirty="0" smtClean="0"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685800"/>
            <a:ext cx="3410155" cy="924475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Titr" pitchFamily="2" charset="-78"/>
              </a:rPr>
              <a:t>نتایج پاپ اسمیر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514600"/>
            <a:ext cx="7125112" cy="3953798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معمولا سه هفته طول می‌ کشد تا نتایج آزمایش آماده شود. </a:t>
            </a:r>
          </a:p>
          <a:p>
            <a:pPr algn="r" rtl="1"/>
            <a:r>
              <a:rPr lang="fa-IR" dirty="0" smtClean="0"/>
              <a:t>پاپ اسمیر طبیعی، یعنی گردن رحم، طبیعی به نظر می رسد. </a:t>
            </a:r>
          </a:p>
          <a:p>
            <a:pPr algn="r" rtl="1"/>
            <a:r>
              <a:rPr lang="fa-IR" dirty="0" smtClean="0"/>
              <a:t>پاپ اسمیر غیرطبیعی، یعنی سلول‌ های بررسی شده، ظاهر طبیعی نداشته‌ اند. در این حالت، گاهی تکرار آزمایش لازم است.</a:t>
            </a:r>
          </a:p>
          <a:p>
            <a:pPr algn="r" rtl="1"/>
            <a:r>
              <a:rPr lang="fa-IR" dirty="0" smtClean="0"/>
              <a:t>اگر پاپ اسمیر مثبت باشد، ممکن است پزشک ‌تان آزمایش‌ های متفاوتی را برای ادامه بررسی خود تجویز کند، از جمله کولپوسکوپی(استفاده از یک میکروسکوپ مخصوص برای معاینه گردن رحم و واژن).</a:t>
            </a:r>
          </a:p>
          <a:p>
            <a:pPr algn="r" rtl="1"/>
            <a:r>
              <a:rPr lang="fa-IR" dirty="0" smtClean="0"/>
              <a:t>پاپ اسمیر گاهی نشان ‌دهنده </a:t>
            </a:r>
            <a:r>
              <a:rPr lang="fa-IR" dirty="0" smtClean="0">
                <a:hlinkClick r:id="rId2" action="ppaction://hlinkfile"/>
              </a:rPr>
              <a:t>عفونت </a:t>
            </a:r>
            <a:r>
              <a:rPr lang="fa-IR" dirty="0" smtClean="0"/>
              <a:t>هم هست، اما نمی‌ توان برای تشخیص بیماری ‌های آمیزشی به آن تکیه کرد و آزمایش‌ های اختصاصی لازم است</a:t>
            </a:r>
          </a:p>
          <a:p>
            <a:pPr algn="r" rtl="1"/>
            <a:endParaRPr lang="en-US" dirty="0"/>
          </a:p>
        </p:txBody>
      </p:sp>
      <p:pic>
        <p:nvPicPr>
          <p:cNvPr id="6146" name="Picture 2" descr="I:\bk-pol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2519363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762000"/>
            <a:ext cx="3943555" cy="1229276"/>
          </a:xfrm>
        </p:spPr>
        <p:txBody>
          <a:bodyPr/>
          <a:lstStyle/>
          <a:p>
            <a:pPr algn="ctr" rtl="1"/>
            <a:r>
              <a:rPr lang="fa-IR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از سرطان پستان چه ميدانيد ؟ 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667000"/>
            <a:ext cx="7125112" cy="4051437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3600" dirty="0" smtClean="0">
                <a:cs typeface="B Koodak" pitchFamily="2" charset="-78"/>
              </a:rPr>
              <a:t>يکي از شایعترين سرطانهاي در ميان زنان است و شايد بسياري از زنان پس از آگاهي از ابتلا به اين بيماري تبديل به افرادي منزوي و نااميد مي شوند و از کيفيت زندگي شان کاسته می شود.</a:t>
            </a:r>
            <a:endParaRPr lang="en-US" sz="3600" dirty="0">
              <a:cs typeface="B Koodak" pitchFamily="2" charset="-78"/>
            </a:endParaRPr>
          </a:p>
        </p:txBody>
      </p:sp>
      <p:pic>
        <p:nvPicPr>
          <p:cNvPr id="6" name="Picture 2" descr="I:\745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6"/>
          <a:stretch/>
        </p:blipFill>
        <p:spPr bwMode="auto">
          <a:xfrm>
            <a:off x="685800" y="381000"/>
            <a:ext cx="4374198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200400"/>
            <a:ext cx="7125112" cy="2895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3200" dirty="0" smtClean="0">
                <a:cs typeface="B Titr" pitchFamily="2" charset="-78"/>
              </a:rPr>
              <a:t>امروزه با به کارگيري جراحي ، داروها و تکنيک هاي اشعه درماني زنان مبتلا به سرطان پستان طول عمر بيشتري دارند</a:t>
            </a:r>
          </a:p>
          <a:p>
            <a:pPr marL="0" indent="0" algn="ctr" rtl="1">
              <a:buNone/>
            </a:pPr>
            <a:endParaRPr lang="fa-IR" sz="3200" dirty="0" smtClean="0">
              <a:cs typeface="B Titr" pitchFamily="2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23202"/>
          <a:stretch>
            <a:fillRect/>
          </a:stretch>
        </p:blipFill>
        <p:spPr bwMode="auto">
          <a:xfrm>
            <a:off x="2514600" y="762000"/>
            <a:ext cx="3733800" cy="2017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228601"/>
            <a:ext cx="7125113" cy="914399"/>
          </a:xfrm>
        </p:spPr>
        <p:txBody>
          <a:bodyPr/>
          <a:lstStyle/>
          <a:p>
            <a:pPr algn="ctr" rtl="1"/>
            <a:r>
              <a:rPr lang="fa-IR" dirty="0">
                <a:solidFill>
                  <a:srgbClr val="FF0000"/>
                </a:solidFill>
                <a:cs typeface="B Titr" pitchFamily="2" charset="-78"/>
              </a:rPr>
              <a:t>چه بيماراني نيازمند مراجعه به متخصص هستند </a:t>
            </a:r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: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524001"/>
            <a:ext cx="7125112" cy="4800600"/>
          </a:xfrm>
        </p:spPr>
        <p:txBody>
          <a:bodyPr>
            <a:normAutofit fontScale="85000" lnSpcReduction="10000"/>
          </a:bodyPr>
          <a:lstStyle/>
          <a:p>
            <a:pPr algn="r" rtl="1"/>
            <a:r>
              <a:rPr lang="fa-IR" dirty="0" smtClean="0"/>
              <a:t>تمام بيماراني که يک توده مشخص و مجزا در پستان لمس ميکنند </a:t>
            </a:r>
          </a:p>
          <a:p>
            <a:pPr algn="r" rtl="1"/>
            <a:r>
              <a:rPr lang="fa-IR" dirty="0" smtClean="0"/>
              <a:t>ترشح از نوک پستان در بيماراني که بالاي 50 سال سن دارند و ترشح آزار دهنده در جوانتر ها يا ترشح خوني مداوم</a:t>
            </a:r>
          </a:p>
          <a:p>
            <a:pPr algn="r" rtl="1"/>
            <a:r>
              <a:rPr lang="fa-IR" dirty="0" smtClean="0"/>
              <a:t>درد پستان که باعث شود زندگي طبيعي فرد و يا خواب وي دچار مشکل شود و با اقداماتي مثل مصرف مسکنهاو پوشيدن لباس زير مناسب مداوا نشود</a:t>
            </a:r>
          </a:p>
          <a:p>
            <a:pPr algn="r" rtl="1"/>
            <a:r>
              <a:rPr lang="fa-IR" dirty="0" smtClean="0"/>
              <a:t>توکشيدگي و يا بد شکل شدن نوک پستان و تغيير در فرم طبيعي پوست پستان يا اگزماي نوک پستان </a:t>
            </a:r>
          </a:p>
          <a:p>
            <a:pPr algn="r" rtl="1"/>
            <a:r>
              <a:rPr lang="fa-IR" dirty="0" smtClean="0"/>
              <a:t>کسي که سابقه خانوادگي شديدي دارد</a:t>
            </a:r>
          </a:p>
          <a:p>
            <a:pPr algn="r" rtl="1"/>
            <a:r>
              <a:rPr lang="fa-IR" dirty="0" smtClean="0"/>
              <a:t>لمس توده هاي مختلف در پستان که غير متقارن باشند و بعد از قاعدگي همچنان پابرجا باشند  </a:t>
            </a:r>
          </a:p>
          <a:p>
            <a:pPr algn="r" rtl="1"/>
            <a:r>
              <a:rPr lang="fa-IR" dirty="0" smtClean="0"/>
              <a:t>وجود ضخيم شدگي در يک پستان و عدم حضور آن در پستان ديگر</a:t>
            </a:r>
          </a:p>
          <a:p>
            <a:pPr algn="r" rtl="1"/>
            <a:r>
              <a:rPr lang="fa-IR" dirty="0" smtClean="0"/>
              <a:t>تورم پستان با يا بدون قرمزي پوست آن</a:t>
            </a:r>
          </a:p>
          <a:p>
            <a:pPr algn="r" rtl="1"/>
            <a:r>
              <a:rPr lang="fa-IR" dirty="0" smtClean="0"/>
              <a:t>وجود توده در ناحيه زير بغل</a:t>
            </a:r>
          </a:p>
          <a:p>
            <a:pPr algn="r" rtl="1"/>
            <a:r>
              <a:rPr lang="fa-IR" dirty="0" smtClean="0"/>
              <a:t>زنانی که زود قاعده می‌شوند (قبل از ۱۲ سالگی) و یا در سنین بالا یائسه می‌شدند (بعد از ۵۵ سالگی) بیشتر در معرض خطر ابتلا به سرطان پستان هستند.</a:t>
            </a:r>
          </a:p>
          <a:p>
            <a:pPr algn="r" rtl="1"/>
            <a:r>
              <a:rPr lang="fa-IR" dirty="0" smtClean="0"/>
              <a:t>مطالعات نشان داده است که حدود ۱۰ درصد سرطانهای پستان ارثی می‌باشد</a:t>
            </a:r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23326"/>
            <a:ext cx="7125113" cy="924475"/>
          </a:xfrm>
        </p:spPr>
        <p:txBody>
          <a:bodyPr>
            <a:normAutofit fontScale="90000"/>
          </a:bodyPr>
          <a:lstStyle/>
          <a:p>
            <a:pPr rtl="1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معاينه باليني توسط پزشک به چه شکلي صورت ميگيرد؟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295400"/>
            <a:ext cx="5391355" cy="4745839"/>
          </a:xfrm>
        </p:spPr>
        <p:txBody>
          <a:bodyPr/>
          <a:lstStyle/>
          <a:p>
            <a:pPr marL="0" indent="0" algn="r" rtl="1">
              <a:buNone/>
            </a:pPr>
            <a:r>
              <a:rPr lang="fa-IR" dirty="0" smtClean="0">
                <a:solidFill>
                  <a:srgbClr val="FF0000"/>
                </a:solidFill>
              </a:rPr>
              <a:t>نگاه به پستان</a:t>
            </a:r>
            <a:r>
              <a:rPr lang="fa-IR" dirty="0" smtClean="0"/>
              <a:t>: بيمار دستها را بالا ي سر نگاه ميدارد و يا دستها را به کمر فشار ميدهد</a:t>
            </a:r>
          </a:p>
          <a:p>
            <a:pPr marL="0" indent="0" algn="r" rtl="1">
              <a:buNone/>
            </a:pPr>
            <a:r>
              <a:rPr lang="fa-IR" dirty="0" smtClean="0"/>
              <a:t>وجود فرو رفتگي پوست پستان و يا تغير در فرم پستانها که در تعداد زيادي از کساني که سرطان دارند ديده ميشود</a:t>
            </a:r>
          </a:p>
          <a:p>
            <a:pPr marL="0" indent="0" algn="r" rtl="1">
              <a:buNone/>
            </a:pPr>
            <a:r>
              <a:rPr lang="fa-IR" dirty="0" smtClean="0">
                <a:solidFill>
                  <a:srgbClr val="FF0000"/>
                </a:solidFill>
              </a:rPr>
              <a:t>لمس پستان </a:t>
            </a:r>
            <a:r>
              <a:rPr lang="fa-IR" dirty="0" smtClean="0"/>
              <a:t>: در حالتي که بيمار طاق باز خوابيده است و دستهايش بالاي سرش ميباشد انجام ميشودو تمام نسج پستان با تمام کف دست يا نرمه انگشتان لمس ميشود.</a:t>
            </a:r>
          </a:p>
          <a:p>
            <a:pPr marL="0" indent="0" algn="r" rtl="1">
              <a:buNone/>
            </a:pPr>
            <a:r>
              <a:rPr lang="fa-IR" dirty="0" smtClean="0"/>
              <a:t>ارزيابي غدد زير بغل با لمس آن ناحيه</a:t>
            </a:r>
            <a:endParaRPr lang="en-US" dirty="0"/>
          </a:p>
        </p:txBody>
      </p:sp>
      <p:pic>
        <p:nvPicPr>
          <p:cNvPr id="9218" name="Picture 2" descr="I:\22350106235163143144351141819925193164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1"/>
            <a:ext cx="300445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21523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6669087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2291" name="Picture 4" descr="showercard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1009212507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4" descr="bp138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14356"/>
            <a:ext cx="678661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924800" cy="990599"/>
          </a:xfrm>
        </p:spPr>
        <p:txBody>
          <a:bodyPr>
            <a:noAutofit/>
          </a:bodyPr>
          <a:lstStyle/>
          <a:p>
            <a:pPr algn="ctr" rtl="1"/>
            <a:r>
              <a:rPr lang="fa-I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سر طانهای شایع زنان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0" y="2895600"/>
            <a:ext cx="4038600" cy="3200400"/>
          </a:xfrm>
          <a:noFill/>
        </p:spPr>
        <p:txBody>
          <a:bodyPr>
            <a:normAutofit/>
          </a:bodyPr>
          <a:lstStyle/>
          <a:p>
            <a:pPr algn="ctr"/>
            <a:endParaRPr lang="fa-IR" dirty="0" smtClean="0"/>
          </a:p>
          <a:p>
            <a:pPr algn="ctr" rtl="1"/>
            <a:endParaRPr lang="en-US" sz="1800" dirty="0">
              <a:cs typeface="B Nazanin" pitchFamily="2" charset="-78"/>
            </a:endParaRPr>
          </a:p>
        </p:txBody>
      </p:sp>
      <p:pic>
        <p:nvPicPr>
          <p:cNvPr id="1026" name="Picture 2" descr="J:\1308725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91032">
            <a:off x="284786" y="1885008"/>
            <a:ext cx="3381374" cy="2254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J:\Blue_morpho_butterfl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79655">
            <a:off x="2142888" y="3716606"/>
            <a:ext cx="2411299" cy="218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مامو گرافي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828800"/>
            <a:ext cx="4945585" cy="466963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dirty="0" smtClean="0"/>
              <a:t>به وسيله دستگاه و با عبور ميزان کمي از اشعه از پستان انجام ميشود </a:t>
            </a:r>
          </a:p>
          <a:p>
            <a:pPr marL="0" indent="0" algn="r" rtl="1">
              <a:buNone/>
            </a:pPr>
            <a:r>
              <a:rPr lang="fa-IR" sz="2800" dirty="0" smtClean="0"/>
              <a:t>با مامو گرافي ميتوان توده هاي پستان و برخي ضايعات سرطاني را تشخيص داد که البته در سنين بالاي 35 سال مفيد تر است</a:t>
            </a:r>
          </a:p>
          <a:p>
            <a:pPr marL="0" indent="0" algn="r" rtl="1">
              <a:buNone/>
            </a:pPr>
            <a:endParaRPr lang="en-US" sz="2800" dirty="0"/>
          </a:p>
        </p:txBody>
      </p:sp>
      <p:pic>
        <p:nvPicPr>
          <p:cNvPr id="10242" name="Picture 2" descr="I:\mammograph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" y="1828800"/>
            <a:ext cx="285750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:\P3070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" y="152400"/>
            <a:ext cx="3870960" cy="2903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675724"/>
            <a:ext cx="4095955" cy="1229276"/>
          </a:xfrm>
        </p:spPr>
        <p:txBody>
          <a:bodyPr>
            <a:normAutofit/>
          </a:bodyPr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روشهاي ديگر براي ارزيابي سرطانهاي پستان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7125112" cy="4051437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اولتراسونوگرافي</a:t>
            </a:r>
          </a:p>
          <a:p>
            <a:pPr algn="r" rtl="1"/>
            <a:r>
              <a:rPr lang="en-US" dirty="0" smtClean="0"/>
              <a:t>MRI</a:t>
            </a:r>
            <a:r>
              <a:rPr lang="fa-IR" dirty="0" smtClean="0"/>
              <a:t>پستان</a:t>
            </a:r>
          </a:p>
          <a:p>
            <a:pPr algn="r" rtl="1"/>
            <a:r>
              <a:rPr lang="fa-IR" dirty="0" smtClean="0"/>
              <a:t>داکتوگرام پستان ( نوع خاصي از ماموگرافي که بايد زماني صورت بگيرد که ترشح از نوک پستان آشکار ا وجود داشته باشد)</a:t>
            </a:r>
          </a:p>
          <a:p>
            <a:pPr algn="r" rtl="1"/>
            <a:r>
              <a:rPr lang="fa-IR" dirty="0" smtClean="0"/>
              <a:t>نمونه برداري با سوزن ظريف </a:t>
            </a:r>
          </a:p>
          <a:p>
            <a:pPr algn="r" rtl="1"/>
            <a:r>
              <a:rPr lang="fa-IR" dirty="0" smtClean="0"/>
              <a:t>برداشتن بافت پستان</a:t>
            </a:r>
          </a:p>
          <a:p>
            <a:pPr algn="r" rtl="1"/>
            <a:r>
              <a:rPr lang="fa-IR" b="1" dirty="0"/>
              <a:t>استفاده از روشهای هورمون </a:t>
            </a:r>
            <a:r>
              <a:rPr lang="fa-IR" b="1" dirty="0" smtClean="0"/>
              <a:t>درمانی</a:t>
            </a:r>
            <a:r>
              <a:rPr lang="fa-IR" dirty="0"/>
              <a:t>این روش از طریق داروهائی، عملکرد بعضی هورمونها مختل می شود یا از طریق روشهای جراحی ، بافتهایی که سبب تولید این هورمونها می شوند نظیر تخمدان، برداشته می شوند.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675724"/>
            <a:ext cx="3943555" cy="1457876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در چه مواردي ضايعات پستاني را برميدارند؟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685733"/>
            <a:ext cx="7125112" cy="3572798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B Koodak" pitchFamily="2" charset="-78"/>
              </a:rPr>
              <a:t>تشخيص بدخيمي در مشاهده سلول ها در آزمايشگاه</a:t>
            </a:r>
          </a:p>
          <a:p>
            <a:pPr algn="r" rtl="1"/>
            <a:r>
              <a:rPr lang="fa-IR" sz="2800" dirty="0" smtClean="0">
                <a:cs typeface="B Koodak" pitchFamily="2" charset="-78"/>
              </a:rPr>
              <a:t>شک به بدخيمي در پي يک يا چند اقدام تشخيصي</a:t>
            </a:r>
          </a:p>
          <a:p>
            <a:pPr algn="r" rtl="1"/>
            <a:r>
              <a:rPr lang="fa-IR" sz="2800" dirty="0" smtClean="0">
                <a:cs typeface="B Koodak" pitchFamily="2" charset="-78"/>
              </a:rPr>
              <a:t>درخواست بيمار براي خارج کردن ضايعه</a:t>
            </a:r>
          </a:p>
          <a:p>
            <a:pPr algn="r" rtl="1"/>
            <a:r>
              <a:rPr lang="fa-IR" sz="2800" dirty="0" smtClean="0">
                <a:cs typeface="B Koodak" pitchFamily="2" charset="-78"/>
              </a:rPr>
              <a:t>در برخي مراکز تمام توده هاي مشخص و علامتدار پستان در زنان بالاي 40 سال را خارج ميکنند</a:t>
            </a:r>
            <a:endParaRPr lang="en-US" sz="2800" dirty="0">
              <a:cs typeface="B Koodak" pitchFamily="2" charset="-78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498850" cy="2335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228601"/>
            <a:ext cx="7125113" cy="990599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چند توصیه جهت پیشگیری از سرطان پستان : 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295400"/>
            <a:ext cx="7125112" cy="5257800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1) </a:t>
            </a:r>
            <a:r>
              <a:rPr lang="fa-IR" sz="2000" b="1" dirty="0">
                <a:solidFill>
                  <a:schemeClr val="tx1"/>
                </a:solidFill>
                <a:cs typeface="B Nazanin" pitchFamily="2" charset="-78"/>
              </a:rPr>
              <a:t>وزن خود را متعادل کنید. زنانی که از ۱۸ سالگی به بعد، دچار اضافه وزنی بیشتر از ۹ کیلوگرم بوده اند، احتمال ابتلا به سرطان سینه در زمان یائسگی در آنها بیشتر است</a:t>
            </a:r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.</a:t>
            </a:r>
            <a:endParaRPr lang="fa-IR" sz="2000" b="1" dirty="0">
              <a:solidFill>
                <a:schemeClr val="tx1"/>
              </a:solidFill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sz="2000" b="1" dirty="0">
                <a:solidFill>
                  <a:schemeClr val="tx1"/>
                </a:solidFill>
                <a:cs typeface="B Nazanin" pitchFamily="2" charset="-78"/>
              </a:rPr>
              <a:t>۲) مقدار زیادی میوه و سبزی مصرف کنید. سبزیجات شامل؛ هویج، گوجه فرنگی، سبزیجات برگ سبز مانند اسفناج و انواع کلم</a:t>
            </a:r>
          </a:p>
          <a:p>
            <a:pPr marL="0" indent="0" algn="r" rtl="1">
              <a:buNone/>
            </a:pPr>
            <a:r>
              <a:rPr lang="fa-IR" sz="2000" b="1" dirty="0">
                <a:solidFill>
                  <a:schemeClr val="tx1"/>
                </a:solidFill>
                <a:cs typeface="B Nazanin" pitchFamily="2" charset="-78"/>
              </a:rPr>
              <a:t>(کلم بروکلی،کلم قرمز، کلم قمری، گل کلم، کلم پیچ). میوه ها شامل مرکبات، انواع توت، توت فرنگی و گیلاس. نکته قابل توجه این است که سبزیجات را یا خام مصرف کنید یا بخارپز کنید</a:t>
            </a:r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.</a:t>
            </a:r>
            <a:endParaRPr lang="fa-IR" sz="2000" b="1" dirty="0">
              <a:solidFill>
                <a:schemeClr val="tx1"/>
              </a:solidFill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sz="2000" b="1" dirty="0">
                <a:solidFill>
                  <a:schemeClr val="tx1"/>
                </a:solidFill>
                <a:cs typeface="B Nazanin" pitchFamily="2" charset="-78"/>
              </a:rPr>
              <a:t>۳) مرتب ورزش کنید. روزانه ۳۰ دقیقه یا بیشتر ورزش انجام دهید</a:t>
            </a:r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.</a:t>
            </a:r>
            <a:endParaRPr lang="fa-IR" sz="2000" b="1" dirty="0">
              <a:solidFill>
                <a:schemeClr val="tx1"/>
              </a:solidFill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sz="2000" b="1" dirty="0">
                <a:solidFill>
                  <a:schemeClr val="tx1"/>
                </a:solidFill>
                <a:cs typeface="B Nazanin" pitchFamily="2" charset="-78"/>
              </a:rPr>
              <a:t>۴) چربی غذاها را از نوع خوب انتخاب کنید. چربی های خوب شامل چربی های غیراشباع امگا ۳ و امگا ۶ است. چربی های اشباع و جامد مثل چربی ها و روغن های حیوانی و روغن نباتی جامد مضر هستند. امگا ۶ در روغن هایی از قبیل ذرت و آفتاب گردان یافت می شود. امگا ۳ در روغن هایی نظیر روغن ماهی سالمون، روغن ماهی قزل آلا و روغن ماهی ساردین یافت می شود. چربی های غیراشباع در روغن های گیاهی نظیر کانولا، زیتون، آجیل و دانه های روغنی یافت می شود</a:t>
            </a:r>
            <a:r>
              <a:rPr lang="fa-IR" sz="2000" b="1" dirty="0" smtClean="0">
                <a:solidFill>
                  <a:schemeClr val="tx1"/>
                </a:solidFill>
                <a:cs typeface="B Nazanin" pitchFamily="2" charset="-78"/>
              </a:rPr>
              <a:t>.</a:t>
            </a:r>
            <a:endParaRPr lang="fa-IR" sz="2000" b="1" dirty="0">
              <a:solidFill>
                <a:schemeClr val="tx1"/>
              </a:solidFill>
              <a:cs typeface="B Nazanin" pitchFamily="2" charset="-78"/>
            </a:endParaRPr>
          </a:p>
          <a:p>
            <a:pPr marL="0" indent="0" algn="r" rtl="1">
              <a:buNone/>
            </a:pPr>
            <a:endParaRPr lang="en-US" sz="2000" b="1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>
                <a:solidFill>
                  <a:schemeClr val="tx1"/>
                </a:solidFill>
              </a:rPr>
              <a:t>۵)کربوهیدرات مناسب و خوب را مصرف کنید. نان ها و غلات سبوس دار، لوبیا و باقلا مصرف کنید</a:t>
            </a:r>
            <a:r>
              <a:rPr lang="fa-IR" dirty="0" smtClean="0">
                <a:solidFill>
                  <a:schemeClr val="tx1"/>
                </a:solidFill>
              </a:rPr>
              <a:t>.</a:t>
            </a:r>
            <a:endParaRPr lang="fa-IR" dirty="0">
              <a:solidFill>
                <a:schemeClr val="tx1"/>
              </a:solidFill>
            </a:endParaRPr>
          </a:p>
          <a:p>
            <a:pPr marL="0" indent="0" algn="r" rtl="1">
              <a:buNone/>
            </a:pPr>
            <a:r>
              <a:rPr lang="fa-IR" dirty="0">
                <a:solidFill>
                  <a:schemeClr val="tx1"/>
                </a:solidFill>
              </a:rPr>
              <a:t>۶) غذاهایی که با سویا درست شده اند مصرف کنید. فرآورده های سویا مانند آجیل سویا، شیر سویا و سویا سس، توفو و خود سویا در کاهش سرطان سینه کمک می کنند</a:t>
            </a:r>
            <a:r>
              <a:rPr lang="fa-IR" dirty="0" smtClean="0">
                <a:solidFill>
                  <a:schemeClr val="tx1"/>
                </a:solidFill>
              </a:rPr>
              <a:t>.</a:t>
            </a:r>
            <a:endParaRPr lang="fa-IR" dirty="0">
              <a:solidFill>
                <a:schemeClr val="tx1"/>
              </a:solidFill>
            </a:endParaRPr>
          </a:p>
          <a:p>
            <a:pPr marL="0" indent="0" algn="r" rtl="1">
              <a:buNone/>
            </a:pPr>
            <a:r>
              <a:rPr lang="fa-IR" dirty="0">
                <a:solidFill>
                  <a:schemeClr val="tx1"/>
                </a:solidFill>
              </a:rPr>
              <a:t>۷) </a:t>
            </a:r>
            <a:r>
              <a:rPr lang="fa-IR" dirty="0" smtClean="0">
                <a:solidFill>
                  <a:schemeClr val="tx1"/>
                </a:solidFill>
              </a:rPr>
              <a:t>در صورت نياز به </a:t>
            </a:r>
            <a:r>
              <a:rPr lang="fa-IR" dirty="0">
                <a:solidFill>
                  <a:schemeClr val="tx1"/>
                </a:solidFill>
              </a:rPr>
              <a:t>طور مرتب و روزانه مکمل دریافت کنید</a:t>
            </a:r>
            <a:r>
              <a:rPr lang="fa-IR" dirty="0" smtClean="0">
                <a:solidFill>
                  <a:schemeClr val="tx1"/>
                </a:solidFill>
              </a:rPr>
              <a:t>.</a:t>
            </a:r>
            <a:endParaRPr lang="fa-IR" dirty="0">
              <a:solidFill>
                <a:schemeClr val="tx1"/>
              </a:solidFill>
            </a:endParaRPr>
          </a:p>
          <a:p>
            <a:pPr marL="0" indent="0" algn="r" rtl="1">
              <a:buNone/>
            </a:pPr>
            <a:r>
              <a:rPr lang="fa-IR" dirty="0">
                <a:solidFill>
                  <a:schemeClr val="tx1"/>
                </a:solidFill>
              </a:rPr>
              <a:t>۸) ویتامین </a:t>
            </a:r>
            <a:r>
              <a:rPr lang="en-US" dirty="0">
                <a:solidFill>
                  <a:schemeClr val="tx1"/>
                </a:solidFill>
              </a:rPr>
              <a:t>C </a:t>
            </a:r>
            <a:r>
              <a:rPr lang="fa-IR" dirty="0">
                <a:solidFill>
                  <a:schemeClr val="tx1"/>
                </a:solidFill>
              </a:rPr>
              <a:t>و </a:t>
            </a:r>
            <a:r>
              <a:rPr lang="en-US" dirty="0">
                <a:solidFill>
                  <a:schemeClr val="tx1"/>
                </a:solidFill>
              </a:rPr>
              <a:t>E </a:t>
            </a:r>
            <a:r>
              <a:rPr lang="fa-IR" dirty="0">
                <a:solidFill>
                  <a:schemeClr val="tx1"/>
                </a:solidFill>
              </a:rPr>
              <a:t>و سلنیوم را هر روز مصرف کنید. این مواد مغذی، خاصیت آنتی اکسیدانی قوی دارند و خطر ابتلا به سرطان را کاهش می دهند</a:t>
            </a:r>
            <a:r>
              <a:rPr lang="fa-IR" dirty="0" smtClean="0">
                <a:solidFill>
                  <a:schemeClr val="tx1"/>
                </a:solidFill>
              </a:rPr>
              <a:t>.</a:t>
            </a:r>
            <a:endParaRPr lang="fa-IR" dirty="0">
              <a:solidFill>
                <a:schemeClr val="tx1"/>
              </a:solidFill>
            </a:endParaRPr>
          </a:p>
          <a:p>
            <a:pPr marL="0" indent="0" algn="r" rtl="1">
              <a:buNone/>
            </a:pPr>
            <a:r>
              <a:rPr lang="fa-IR" dirty="0">
                <a:solidFill>
                  <a:schemeClr val="tx1"/>
                </a:solidFill>
              </a:rPr>
              <a:t>۹) روحیه خود را بالا ببرید. نگاه مثبت به زندگی داشته باشید. با دوستان و خانواده باشید. خواب کافی داشته باشید (هفت، هشت ساعت خواب در شب). استرس را از خود دور کنید. چاقی مادر همه دردهاست. وزن مطلوب داشتن و ورزش کردن باعث دوری تمام دردها و رنج ها می شود</a:t>
            </a:r>
            <a:r>
              <a:rPr lang="fa-IR" dirty="0" smtClean="0">
                <a:solidFill>
                  <a:schemeClr val="tx1"/>
                </a:solidFill>
              </a:rPr>
              <a:t>.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چند توصیه جهت پیشگیری از سرطان پستان : 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27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675724"/>
            <a:ext cx="4476955" cy="1381676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توصيه هاي نهايي ما براي پيشگيري از سرطان دهانه رحم و پستان :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2590800"/>
            <a:ext cx="7125112" cy="3267998"/>
          </a:xfrm>
        </p:spPr>
        <p:txBody>
          <a:bodyPr>
            <a:normAutofit lnSpcReduction="10000"/>
          </a:bodyPr>
          <a:lstStyle/>
          <a:p>
            <a:pPr marL="0" indent="0" algn="r" rtl="1">
              <a:buFont typeface="Wingdings" pitchFamily="2" charset="2"/>
              <a:buChar char="ü"/>
            </a:pPr>
            <a:r>
              <a:rPr lang="fa-IR" sz="3600" b="1" dirty="0" smtClean="0">
                <a:cs typeface="B Koodak" pitchFamily="2" charset="-78"/>
              </a:rPr>
              <a:t>انجام آزمايش پاپ اسمير براي کليه خانم هايي که فعاليت جنسي دارند يا داشته اند در تمامي سنين الزامي است و بايد در ابتداي شروع فعاليت جنسي در سه سال اول ،  هر سال يکبار و بعد در صورتي که آزمايش طبيعي باشد هر ۳ سال يکبار انجام شود . </a:t>
            </a:r>
            <a:endParaRPr lang="fa-IR" sz="3600" dirty="0" smtClean="0">
              <a:cs typeface="B Koodak" pitchFamily="2" charset="-78"/>
            </a:endParaRPr>
          </a:p>
        </p:txBody>
      </p:sp>
      <p:pic>
        <p:nvPicPr>
          <p:cNvPr id="5" name="Picture 3" descr="I:\61-9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3200400" cy="2186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838201"/>
            <a:ext cx="7125112" cy="45720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800" dirty="0" smtClean="0">
                <a:cs typeface="B Koodak" pitchFamily="2" charset="-78"/>
              </a:rPr>
              <a:t>براي تشخيص زودهنگام سرطانهاي پستاني لازم است : هر ماه خود آزمايي پستان انجام گيرد که بهتر است از سن 25 سالگي به بعد هر خانم پس از اتمام قاعدگي پستالنهاي خود را معاينه کند(براي کسب اطلاعات بيشتر و آموزش خودارزيابي به مراکز بهداشتي درماني مراجعه کنيد)</a:t>
            </a:r>
          </a:p>
          <a:p>
            <a:pPr marL="0" indent="0" algn="r" rtl="1">
              <a:buNone/>
            </a:pPr>
            <a:r>
              <a:rPr lang="fa-IR" sz="2800" u="sng" dirty="0" smtClean="0">
                <a:cs typeface="B Nazanin" pitchFamily="2" charset="-78"/>
              </a:rPr>
              <a:t>خود آزمايي پستان يکي از راههاي مهم تشخيص زودرس سرطان پستان است و در صورت مشاهده هر گونه تغيير  در اندازه ، شکل و رنگ پستانها ، لمس توده و وجود ترشح از نوک پستان در زمان غير شيردهي به مراکز بهداشتي و درماني مراجعه نماييد.</a:t>
            </a:r>
          </a:p>
          <a:p>
            <a:pPr marL="0" indent="0" algn="r" rtl="1">
              <a:buNone/>
            </a:pPr>
            <a:endParaRPr lang="en-US" sz="2800" dirty="0">
              <a:cs typeface="B Koodak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51054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شاداب و سلامت باشيد</a:t>
            </a:r>
          </a:p>
        </p:txBody>
      </p:sp>
      <p:pic>
        <p:nvPicPr>
          <p:cNvPr id="4098" name="Picture 2" descr="J:\69907_EAvEShr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334" y="5181600"/>
            <a:ext cx="1571843" cy="1323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413" y="914400"/>
            <a:ext cx="7125112" cy="2362200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5400" dirty="0" smtClean="0">
                <a:cs typeface="B Koodak" pitchFamily="2" charset="-78"/>
              </a:rPr>
              <a:t>در مورد سرطان دهانه رحم چه میدانید؟</a:t>
            </a:r>
            <a:endParaRPr lang="en-US" sz="5400" dirty="0">
              <a:cs typeface="B Koodak" pitchFamily="2" charset="-78"/>
            </a:endParaRPr>
          </a:p>
        </p:txBody>
      </p:sp>
      <p:pic>
        <p:nvPicPr>
          <p:cNvPr id="2050" name="Picture 2" descr="J:\215106341558293240241156213742485221425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276600"/>
            <a:ext cx="3429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077200" cy="5172998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800" b="1" dirty="0" smtClean="0">
                <a:cs typeface="B Nazanin" pitchFamily="2" charset="-78"/>
              </a:rPr>
              <a:t>سرطان دهانه رحم حدود ۵۰ سال پيش اولين علت مرگ و مير ناشي از سرطان در کشورهاي پيشرفته بوده است ، اما ميزان مرگ ومير ناشي از آن اکنون به دو سوم تقليل پيدا کرده است .</a:t>
            </a:r>
          </a:p>
          <a:p>
            <a:pPr marL="0" indent="0" algn="r" rtl="1">
              <a:buNone/>
            </a:pPr>
            <a:endParaRPr lang="fa-IR" sz="2800" b="1" dirty="0" smtClean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fa-IR" sz="2800" b="1" dirty="0" smtClean="0">
                <a:cs typeface="B Nazanin" pitchFamily="2" charset="-78"/>
              </a:rPr>
              <a:t>علت چنين کاهشي در مرگ و مير ، تشخيص زودرس و بموقع بيماري است که بسياري از اين رامديون آزمايش سلول شناسي  يعني </a:t>
            </a:r>
            <a:r>
              <a:rPr lang="fa-I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پاپ اسمير </a:t>
            </a:r>
            <a:r>
              <a:rPr lang="fa-IR" sz="2800" b="1" dirty="0" smtClean="0">
                <a:cs typeface="B Nazanin" pitchFamily="2" charset="-78"/>
              </a:rPr>
              <a:t>مي باشيم .</a:t>
            </a:r>
            <a:r>
              <a:rPr lang="fa-IR" sz="2800" dirty="0" smtClean="0">
                <a:cs typeface="B Nazanin" pitchFamily="2" charset="-78"/>
              </a:rPr>
              <a:t> </a:t>
            </a:r>
          </a:p>
          <a:p>
            <a:pPr marL="0" indent="0" algn="r" rtl="1">
              <a:buNone/>
            </a:pPr>
            <a:r>
              <a:rPr lang="fa-IR" sz="2800" b="1" dirty="0">
                <a:cs typeface="B Nazanin" pitchFamily="2" charset="-78"/>
              </a:rPr>
              <a:t>اما با این وجود سرطان دهانه رحم (سرطان سرویکس) در حال حاضر دومین سرطان شایع در بین زنان دنیاست.</a:t>
            </a:r>
          </a:p>
          <a:p>
            <a:pPr marL="0" indent="0" algn="r" rtl="1">
              <a:buNone/>
            </a:pPr>
            <a:endParaRPr lang="en-US" sz="28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2743199"/>
            <a:ext cx="7125112" cy="3115599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800" dirty="0" smtClean="0">
                <a:cs typeface="B Koodak" pitchFamily="2" charset="-78"/>
              </a:rPr>
              <a:t>زماني که بيماري سرطان دهانه رحم در مراحل پيشرفته تشخيص داده ميشود بيماران بايد تحت درمانهاي پيچيده اي قرار گيرند که شامل شيمي درماني ، اشعه درماني و عمل جراحي است اما در اکثر زناني که </a:t>
            </a:r>
            <a:r>
              <a:rPr lang="fa-IR" sz="2800" dirty="0" smtClean="0">
                <a:solidFill>
                  <a:srgbClr val="FF0000"/>
                </a:solidFill>
                <a:cs typeface="B Koodak" pitchFamily="2" charset="-78"/>
              </a:rPr>
              <a:t>پاپ اسمير </a:t>
            </a:r>
            <a:r>
              <a:rPr lang="fa-IR" sz="2800" dirty="0" smtClean="0">
                <a:cs typeface="B Koodak" pitchFamily="2" charset="-78"/>
              </a:rPr>
              <a:t>انجام ميدهند ميتوان از اين عواقب دردناک جلوگيري کرد.</a:t>
            </a:r>
            <a:endParaRPr lang="en-US" sz="2800" dirty="0">
              <a:cs typeface="B Koodak" pitchFamily="2" charset="-78"/>
            </a:endParaRPr>
          </a:p>
        </p:txBody>
      </p:sp>
      <p:pic>
        <p:nvPicPr>
          <p:cNvPr id="4" name="Picture 2" descr="J:\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600"/>
            <a:ext cx="4189095" cy="2733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04801"/>
            <a:ext cx="7125113" cy="1143000"/>
          </a:xfrm>
        </p:spPr>
        <p:txBody>
          <a:bodyPr/>
          <a:lstStyle/>
          <a:p>
            <a:pPr algn="ctr"/>
            <a:r>
              <a:rPr lang="fa-IR" sz="6000" dirty="0" smtClean="0">
                <a:solidFill>
                  <a:srgbClr val="FF0000"/>
                </a:solidFill>
                <a:cs typeface="B Titr" pitchFamily="2" charset="-78"/>
              </a:rPr>
              <a:t>عامل</a:t>
            </a:r>
            <a:endParaRPr lang="en-US" sz="60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696199" cy="4410999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3200" dirty="0" smtClean="0">
                <a:cs typeface="B Koodak" pitchFamily="2" charset="-78"/>
              </a:rPr>
              <a:t>عفونت ويروسي </a:t>
            </a:r>
            <a:r>
              <a:rPr lang="fa-IR" sz="3200" b="1" dirty="0" smtClean="0">
                <a:solidFill>
                  <a:srgbClr val="FF0000"/>
                </a:solidFill>
                <a:cs typeface="B Koodak" pitchFamily="2" charset="-78"/>
              </a:rPr>
              <a:t>پاپيلوماي انساني </a:t>
            </a:r>
            <a:r>
              <a:rPr lang="en-US" sz="3200" dirty="0" smtClean="0">
                <a:cs typeface="B Koodak" pitchFamily="2" charset="-78"/>
              </a:rPr>
              <a:t>HPV</a:t>
            </a:r>
            <a:r>
              <a:rPr lang="fa-IR" sz="3200" dirty="0" smtClean="0">
                <a:cs typeface="B Koodak" pitchFamily="2" charset="-78"/>
              </a:rPr>
              <a:t>: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3200" dirty="0" smtClean="0">
                <a:cs typeface="B Koodak" pitchFamily="2" charset="-78"/>
              </a:rPr>
              <a:t>عفونتي است که از طريق عملکرد جنسي انتقال 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3200" dirty="0" smtClean="0">
                <a:cs typeface="B Koodak" pitchFamily="2" charset="-78"/>
              </a:rPr>
              <a:t>مي یابد و در حقيقت علت تمام سرطانهاي دهانه رحم است.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3200" b="1" dirty="0" smtClean="0">
                <a:cs typeface="B Koodak" pitchFamily="2" charset="-78"/>
              </a:rPr>
              <a:t>هر خانمي در طول زندگي خود ۷۹٪ احتمال ابتلا به اين ويروس را دارد و حدود ۹۰٪ اين عفونت ها خود به خود بهبود مي يابند . </a:t>
            </a:r>
            <a:endParaRPr lang="fa-IR" sz="3200" dirty="0" smtClean="0">
              <a:cs typeface="B Koodak" pitchFamily="2" charset="-78"/>
            </a:endParaRPr>
          </a:p>
          <a:p>
            <a:pPr algn="r" rtl="1">
              <a:buFont typeface="Wingdings" pitchFamily="2" charset="2"/>
              <a:buChar char="ü"/>
            </a:pPr>
            <a:endParaRPr lang="en-US" sz="3200" dirty="0">
              <a:cs typeface="B Koodak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125113" cy="924475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عوامل خطر 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219200"/>
            <a:ext cx="7125112" cy="5257801"/>
          </a:xfrm>
        </p:spPr>
        <p:txBody>
          <a:bodyPr>
            <a:normAutofit/>
          </a:bodyPr>
          <a:lstStyle/>
          <a:p>
            <a:pPr algn="r" rtl="1">
              <a:buFont typeface="+mj-lt"/>
              <a:buAutoNum type="arabicParenR"/>
            </a:pPr>
            <a:r>
              <a:rPr lang="fa-IR" dirty="0" smtClean="0"/>
              <a:t>افزایش سن</a:t>
            </a:r>
          </a:p>
          <a:p>
            <a:pPr algn="r" rtl="1">
              <a:buFont typeface="+mj-lt"/>
              <a:buAutoNum type="arabicParenR"/>
            </a:pPr>
            <a:r>
              <a:rPr lang="fa-IR" dirty="0" smtClean="0"/>
              <a:t>وضعيت اقتصادي نامناسب</a:t>
            </a:r>
          </a:p>
          <a:p>
            <a:pPr algn="r" rtl="1">
              <a:buFont typeface="+mj-lt"/>
              <a:buAutoNum type="arabicParenR"/>
            </a:pPr>
            <a:r>
              <a:rPr lang="fa-IR" dirty="0" smtClean="0"/>
              <a:t>سطح پايين تحصيلات</a:t>
            </a:r>
          </a:p>
          <a:p>
            <a:pPr algn="r" rtl="1">
              <a:buFont typeface="+mj-lt"/>
              <a:buAutoNum type="arabicParenR"/>
            </a:pPr>
            <a:r>
              <a:rPr lang="fa-IR" dirty="0" smtClean="0"/>
              <a:t>عوامل رفتاري مثل تعداد متعدد شرکاي جنسي</a:t>
            </a:r>
          </a:p>
          <a:p>
            <a:pPr algn="r" rtl="1">
              <a:buFont typeface="+mj-lt"/>
              <a:buAutoNum type="arabicParenR"/>
            </a:pPr>
            <a:r>
              <a:rPr lang="fa-IR" dirty="0" smtClean="0"/>
              <a:t>سن اولين مقاربت کمتر از 18 سال خطر را دو برابر ميکند و سن کمتر از 20 سال در اولين زايمان نيز خطر ابتلا را دو برابر افزايش ميدهد</a:t>
            </a:r>
          </a:p>
          <a:p>
            <a:pPr algn="r" rtl="1">
              <a:buFont typeface="+mj-lt"/>
              <a:buAutoNum type="arabicParenR"/>
            </a:pPr>
            <a:r>
              <a:rPr lang="fa-IR" dirty="0" smtClean="0"/>
              <a:t>سابقه عفونتهاي منتقله جنسي</a:t>
            </a:r>
          </a:p>
          <a:p>
            <a:pPr algn="r" rtl="1">
              <a:buFont typeface="+mj-lt"/>
              <a:buAutoNum type="arabicParenR"/>
            </a:pPr>
            <a:r>
              <a:rPr lang="fa-IR" dirty="0" smtClean="0"/>
              <a:t>زايمانهاي متعدد</a:t>
            </a:r>
          </a:p>
          <a:p>
            <a:pPr algn="r" rtl="1">
              <a:buFont typeface="+mj-lt"/>
              <a:buAutoNum type="arabicParenR"/>
            </a:pPr>
            <a:r>
              <a:rPr lang="fa-IR" dirty="0" smtClean="0"/>
              <a:t>سيگار کشيدن يا در معرض دود سيگار قرار داشتن</a:t>
            </a:r>
          </a:p>
          <a:p>
            <a:pPr algn="r" rtl="1">
              <a:buFont typeface="+mj-lt"/>
              <a:buAutoNum type="arabicParenR"/>
            </a:pPr>
            <a:r>
              <a:rPr lang="fa-IR" dirty="0" smtClean="0"/>
              <a:t>هورمونها : در برخي مطالعات نشان داده شده زناني که بيش از 5 سال از قرص ضد بارداري خوراکي استفاده کرده اند افزايش خطر ابتلا به سرطان دهانه رحم را دارند</a:t>
            </a:r>
          </a:p>
          <a:p>
            <a:pPr algn="r" rtl="1">
              <a:buFont typeface="+mj-lt"/>
              <a:buAutoNum type="arabicParenR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4172155" cy="1381676"/>
          </a:xfrm>
        </p:spPr>
        <p:txBody>
          <a:bodyPr/>
          <a:lstStyle/>
          <a:p>
            <a:pPr algn="ctr"/>
            <a:r>
              <a:rPr lang="fa-I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پاپ اسمير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125112" cy="314563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3200" dirty="0" smtClean="0">
                <a:cs typeface="B Koodak" pitchFamily="2" charset="-78"/>
              </a:rPr>
              <a:t>با انجام پاپ اسمير اغلب ضايعات دهانه رحم در مراحل اوليه حتي قبل از سرطاني شدن تشخيص داده ميشوند و در نتيجه اين بيماري در زندگي اغلب زنان تاثير سوئي نميگذارد</a:t>
            </a:r>
            <a:endParaRPr lang="en-US" sz="3200" dirty="0">
              <a:cs typeface="B Koodak" pitchFamily="2" charset="-78"/>
            </a:endParaRPr>
          </a:p>
        </p:txBody>
      </p:sp>
      <p:pic>
        <p:nvPicPr>
          <p:cNvPr id="3075" name="Picture 3" descr="I:\Lab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0" b="14800"/>
          <a:stretch/>
        </p:blipFill>
        <p:spPr bwMode="auto">
          <a:xfrm>
            <a:off x="2209800" y="3886200"/>
            <a:ext cx="4678966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4705555" cy="1153076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itchFamily="2" charset="-78"/>
              </a:rPr>
              <a:t>نمونه برداري پاپ اسمير</a:t>
            </a:r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91703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b="1" dirty="0" smtClean="0">
                <a:cs typeface="B Koodak" pitchFamily="2" charset="-78"/>
              </a:rPr>
              <a:t>اين نمونه برداري خيلي راحت و بدون درد و بدون بيهوشي در مطب صورت مي گيرد و نمونه سلولهاي دهانه رحم با وسيله چوبي يا پلاستيکي  روي لام شيشه اي کشيده شده و ثابت ميگردد . سپس براي رنگ آميزي و بررسي ميکروسکوپي به آزمايشگاه ارسال مي گردد و متخصص پاتولوژي يا سلول شناس آن را بررسي مي کند . </a:t>
            </a:r>
            <a:endParaRPr lang="en-US" sz="2800" dirty="0">
              <a:cs typeface="B Koodak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24400"/>
            <a:ext cx="2536825" cy="1712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I:\pap-sme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00600"/>
            <a:ext cx="1428750" cy="17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</Template>
  <TotalTime>364</TotalTime>
  <Words>1603</Words>
  <Application>Microsoft Office PowerPoint</Application>
  <PresentationFormat>On-screen Show (4:3)</PresentationFormat>
  <Paragraphs>92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Spring</vt:lpstr>
      <vt:lpstr>هو الشافی </vt:lpstr>
      <vt:lpstr>سر طانهای شایع زنان</vt:lpstr>
      <vt:lpstr>PowerPoint Presentation</vt:lpstr>
      <vt:lpstr>PowerPoint Presentation</vt:lpstr>
      <vt:lpstr>PowerPoint Presentation</vt:lpstr>
      <vt:lpstr>عامل</vt:lpstr>
      <vt:lpstr>عوامل خطر </vt:lpstr>
      <vt:lpstr>پاپ اسمير</vt:lpstr>
      <vt:lpstr>نمونه برداري پاپ اسمير</vt:lpstr>
      <vt:lpstr>قبل از نمونه گيري چه مسائلي بايد رعايت شود ؟ </vt:lpstr>
      <vt:lpstr>نتایج پاپ اسمیر</vt:lpstr>
      <vt:lpstr>از سرطان پستان چه ميدانيد ؟ </vt:lpstr>
      <vt:lpstr>PowerPoint Presentation</vt:lpstr>
      <vt:lpstr>چه بيماراني نيازمند مراجعه به متخصص هستند :</vt:lpstr>
      <vt:lpstr>معاينه باليني توسط پزشک به چه شکلي صورت ميگيرد؟</vt:lpstr>
      <vt:lpstr>PowerPoint Presentation</vt:lpstr>
      <vt:lpstr>PowerPoint Presentation</vt:lpstr>
      <vt:lpstr>PowerPoint Presentation</vt:lpstr>
      <vt:lpstr>PowerPoint Presentation</vt:lpstr>
      <vt:lpstr>مامو گرافي</vt:lpstr>
      <vt:lpstr>روشهاي ديگر براي ارزيابي سرطانهاي پستان</vt:lpstr>
      <vt:lpstr>در چه مواردي ضايعات پستاني را برميدارند؟</vt:lpstr>
      <vt:lpstr>چند توصیه جهت پیشگیری از سرطان پستان : </vt:lpstr>
      <vt:lpstr>چند توصیه جهت پیشگیری از سرطان پستان : </vt:lpstr>
      <vt:lpstr>توصيه هاي نهايي ما براي پيشگيري از سرطان دهانه رحم و پستان :</vt:lpstr>
      <vt:lpstr>PowerPoint Presentation</vt:lpstr>
    </vt:vector>
  </TitlesOfParts>
  <Company>PARANDCO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شعار هفته سلامت بانوان ايراني: خودارزيابي</dc:title>
  <dc:creator>PARAND</dc:creator>
  <cp:lastModifiedBy>Lenovo</cp:lastModifiedBy>
  <cp:revision>46</cp:revision>
  <dcterms:created xsi:type="dcterms:W3CDTF">2002-01-03T23:16:24Z</dcterms:created>
  <dcterms:modified xsi:type="dcterms:W3CDTF">2019-01-01T09:09:13Z</dcterms:modified>
</cp:coreProperties>
</file>