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74" r:id="rId2"/>
    <p:sldId id="289" r:id="rId3"/>
    <p:sldId id="257" r:id="rId4"/>
    <p:sldId id="258" r:id="rId5"/>
    <p:sldId id="259" r:id="rId6"/>
    <p:sldId id="260" r:id="rId7"/>
    <p:sldId id="261" r:id="rId8"/>
    <p:sldId id="262" r:id="rId9"/>
    <p:sldId id="263" r:id="rId10"/>
    <p:sldId id="280" r:id="rId11"/>
    <p:sldId id="298" r:id="rId12"/>
    <p:sldId id="265" r:id="rId13"/>
    <p:sldId id="264" r:id="rId14"/>
    <p:sldId id="278" r:id="rId15"/>
    <p:sldId id="283" r:id="rId16"/>
    <p:sldId id="277" r:id="rId17"/>
    <p:sldId id="267" r:id="rId18"/>
    <p:sldId id="284" r:id="rId19"/>
    <p:sldId id="299" r:id="rId20"/>
    <p:sldId id="286" r:id="rId21"/>
    <p:sldId id="268" r:id="rId22"/>
    <p:sldId id="269" r:id="rId23"/>
    <p:sldId id="275" r:id="rId24"/>
    <p:sldId id="270" r:id="rId25"/>
    <p:sldId id="271" r:id="rId26"/>
    <p:sldId id="279" r:id="rId27"/>
    <p:sldId id="291" r:id="rId28"/>
    <p:sldId id="290" r:id="rId29"/>
    <p:sldId id="296" r:id="rId30"/>
    <p:sldId id="288" r:id="rId31"/>
    <p:sldId id="287" r:id="rId3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66FF"/>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6649" autoAdjust="0"/>
  </p:normalViewPr>
  <p:slideViewPr>
    <p:cSldViewPr>
      <p:cViewPr>
        <p:scale>
          <a:sx n="89" d="100"/>
          <a:sy n="89" d="100"/>
        </p:scale>
        <p:origin x="-72"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D3004C7-214B-4612-BD15-F3669538BF9F}" type="datetimeFigureOut">
              <a:rPr lang="fa-IR" smtClean="0"/>
              <a:pPr/>
              <a:t>1418/11/26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FE13CFD-C794-49AB-BD6A-DDD8C1A33070}"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4A8DAD42-8BAF-4D05-B7C6-EA42D0719D5D}" type="slidenum">
              <a:rPr lang="fa-IR" smtClean="0"/>
              <a:pPr/>
              <a:t>25</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FE13CFD-C794-49AB-BD6A-DDD8C1A33070}" type="slidenum">
              <a:rPr lang="fa-IR" smtClean="0"/>
              <a:pPr/>
              <a:t>27</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7C481C8-E19E-40A6-ADA1-7F392B455E6C}" type="datetimeFigureOut">
              <a:rPr lang="fa-IR" smtClean="0"/>
              <a:pPr/>
              <a:t>1418/11/26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8466D3-A2D7-4F47-BF04-0DA081ABD6DD}"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C481C8-E19E-40A6-ADA1-7F392B455E6C}" type="datetimeFigureOut">
              <a:rPr lang="fa-IR" smtClean="0"/>
              <a:pPr/>
              <a:t>1418/11/26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8466D3-A2D7-4F47-BF04-0DA081ABD6DD}"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C481C8-E19E-40A6-ADA1-7F392B455E6C}" type="datetimeFigureOut">
              <a:rPr lang="fa-IR" smtClean="0"/>
              <a:pPr/>
              <a:t>1418/11/26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8466D3-A2D7-4F47-BF04-0DA081ABD6DD}"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C481C8-E19E-40A6-ADA1-7F392B455E6C}" type="datetimeFigureOut">
              <a:rPr lang="fa-IR" smtClean="0"/>
              <a:pPr/>
              <a:t>1418/11/26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8466D3-A2D7-4F47-BF04-0DA081ABD6DD}"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481C8-E19E-40A6-ADA1-7F392B455E6C}" type="datetimeFigureOut">
              <a:rPr lang="fa-IR" smtClean="0"/>
              <a:pPr/>
              <a:t>1418/11/26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8466D3-A2D7-4F47-BF04-0DA081ABD6DD}"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7C481C8-E19E-40A6-ADA1-7F392B455E6C}" type="datetimeFigureOut">
              <a:rPr lang="fa-IR" smtClean="0"/>
              <a:pPr/>
              <a:t>1418/11/26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C8466D3-A2D7-4F47-BF04-0DA081ABD6DD}"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7C481C8-E19E-40A6-ADA1-7F392B455E6C}" type="datetimeFigureOut">
              <a:rPr lang="fa-IR" smtClean="0"/>
              <a:pPr/>
              <a:t>1418/11/26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C8466D3-A2D7-4F47-BF04-0DA081ABD6DD}"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7C481C8-E19E-40A6-ADA1-7F392B455E6C}" type="datetimeFigureOut">
              <a:rPr lang="fa-IR" smtClean="0"/>
              <a:pPr/>
              <a:t>1418/11/26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C8466D3-A2D7-4F47-BF04-0DA081ABD6DD}"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481C8-E19E-40A6-ADA1-7F392B455E6C}" type="datetimeFigureOut">
              <a:rPr lang="fa-IR" smtClean="0"/>
              <a:pPr/>
              <a:t>1418/11/26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C8466D3-A2D7-4F47-BF04-0DA081ABD6DD}"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481C8-E19E-40A6-ADA1-7F392B455E6C}" type="datetimeFigureOut">
              <a:rPr lang="fa-IR" smtClean="0"/>
              <a:pPr/>
              <a:t>1418/11/26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C8466D3-A2D7-4F47-BF04-0DA081ABD6DD}"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481C8-E19E-40A6-ADA1-7F392B455E6C}" type="datetimeFigureOut">
              <a:rPr lang="fa-IR" smtClean="0"/>
              <a:pPr/>
              <a:t>1418/11/26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C8466D3-A2D7-4F47-BF04-0DA081ABD6DD}"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C481C8-E19E-40A6-ADA1-7F392B455E6C}" type="datetimeFigureOut">
              <a:rPr lang="fa-IR" smtClean="0"/>
              <a:pPr/>
              <a:t>1418/11/26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C8466D3-A2D7-4F47-BF04-0DA081ABD6D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pic>
        <p:nvPicPr>
          <p:cNvPr id="5" name="Picture 16" descr="F:\My picture\flower\rose_1_bg_100502.bmp"/>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6" name="TextBox 5"/>
          <p:cNvSpPr txBox="1"/>
          <p:nvPr/>
        </p:nvSpPr>
        <p:spPr>
          <a:xfrm>
            <a:off x="1785918" y="2000240"/>
            <a:ext cx="5357850" cy="1015663"/>
          </a:xfrm>
          <a:prstGeom prst="rect">
            <a:avLst/>
          </a:prstGeom>
          <a:noFill/>
        </p:spPr>
        <p:txBody>
          <a:bodyPr wrap="square" rtlCol="1">
            <a:spAutoFit/>
          </a:bodyPr>
          <a:lstStyle/>
          <a:p>
            <a:pPr algn="ctr"/>
            <a:r>
              <a:rPr lang="fa-IR" sz="6000" b="1" i="1" dirty="0" smtClean="0"/>
              <a:t>به نام خدا</a:t>
            </a:r>
            <a:endParaRPr lang="fa-IR" sz="60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Rectangle 4"/>
          <p:cNvSpPr/>
          <p:nvPr/>
        </p:nvSpPr>
        <p:spPr>
          <a:xfrm>
            <a:off x="0" y="142852"/>
            <a:ext cx="9144000" cy="4616648"/>
          </a:xfrm>
          <a:prstGeom prst="rect">
            <a:avLst/>
          </a:prstGeom>
        </p:spPr>
        <p:txBody>
          <a:bodyPr wrap="square">
            <a:spAutoFit/>
          </a:bodyPr>
          <a:lstStyle/>
          <a:p>
            <a:pPr>
              <a:lnSpc>
                <a:spcPct val="150000"/>
              </a:lnSpc>
              <a:buFont typeface="Wingdings" pitchFamily="2" charset="2"/>
              <a:buChar char="v"/>
            </a:pPr>
            <a:r>
              <a:rPr lang="fa-IR" sz="2800" dirty="0" smtClean="0"/>
              <a:t>اتصال بيمار به دستگاه </a:t>
            </a:r>
          </a:p>
          <a:p>
            <a:pPr>
              <a:lnSpc>
                <a:spcPct val="150000"/>
              </a:lnSpc>
              <a:buFont typeface="Wingdings" pitchFamily="2" charset="2"/>
              <a:buChar char="v"/>
            </a:pPr>
            <a:r>
              <a:rPr lang="fa-IR" sz="2800" dirty="0" smtClean="0"/>
              <a:t>هماهنگي كنترل ونظارت بر كاليبراسيون منظم ومستمر دستگاه وسيستم </a:t>
            </a:r>
            <a:r>
              <a:rPr lang="en-US" sz="2800" dirty="0" smtClean="0"/>
              <a:t>RO</a:t>
            </a:r>
          </a:p>
          <a:p>
            <a:pPr>
              <a:lnSpc>
                <a:spcPct val="150000"/>
              </a:lnSpc>
              <a:buFont typeface="Wingdings" pitchFamily="2" charset="2"/>
              <a:buChar char="v"/>
            </a:pPr>
            <a:r>
              <a:rPr lang="fa-IR" sz="2800" dirty="0" smtClean="0"/>
              <a:t>بررسي وضعيت صافي از نظر هپارين تنظيم شده با شرايط بيمار</a:t>
            </a:r>
          </a:p>
          <a:p>
            <a:pPr>
              <a:lnSpc>
                <a:spcPct val="150000"/>
              </a:lnSpc>
              <a:buFont typeface="Wingdings" pitchFamily="2" charset="2"/>
              <a:buChar char="v"/>
            </a:pPr>
            <a:r>
              <a:rPr lang="fa-IR" sz="2800" dirty="0" smtClean="0"/>
              <a:t>در صورتي كه بيمار تعريق داشت بايد چسبهاي محل اتصال سوزن ورگ مرتب  كنترل گردد</a:t>
            </a:r>
          </a:p>
          <a:p>
            <a:pPr>
              <a:lnSpc>
                <a:spcPct val="150000"/>
              </a:lnSpc>
              <a:buFont typeface="Wingdings" pitchFamily="2" charset="2"/>
              <a:buChar char="v"/>
            </a:pPr>
            <a:r>
              <a:rPr lang="fa-IR" sz="2800" dirty="0" smtClean="0"/>
              <a:t>برقراري اكسيژن درماني نقش مهمي در كنترل و بهبود علائم دارد</a:t>
            </a:r>
          </a:p>
          <a:p>
            <a:pPr>
              <a:lnSpc>
                <a:spcPct val="150000"/>
              </a:lnSpc>
              <a:buFont typeface="Wingdings" pitchFamily="2" charset="2"/>
              <a:buChar char="v"/>
            </a:pPr>
            <a:r>
              <a:rPr lang="fa-IR" sz="2800" dirty="0" smtClean="0"/>
              <a:t> بررسي بيمار از نظر علائم كم خوني و اتخاذ تدابير لازم با نظر پزشك</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4" descr="F:\My picture\Picture honarvar\honarvar\آ.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0" y="0"/>
            <a:ext cx="9144000" cy="5262979"/>
          </a:xfrm>
          <a:prstGeom prst="rect">
            <a:avLst/>
          </a:prstGeom>
        </p:spPr>
        <p:txBody>
          <a:bodyPr wrap="square">
            <a:spAutoFit/>
          </a:bodyPr>
          <a:lstStyle/>
          <a:p>
            <a:pPr>
              <a:lnSpc>
                <a:spcPct val="150000"/>
              </a:lnSpc>
            </a:pPr>
            <a:r>
              <a:rPr lang="fa-IR" sz="3200" b="1" i="1" dirty="0" smtClean="0"/>
              <a:t>در صورت نياز به ترانس خون بايد به موارد زير  توجه كرد:</a:t>
            </a:r>
          </a:p>
          <a:p>
            <a:pPr>
              <a:lnSpc>
                <a:spcPct val="150000"/>
              </a:lnSpc>
              <a:buFont typeface="Wingdings" pitchFamily="2" charset="2"/>
              <a:buChar char="ü"/>
            </a:pPr>
            <a:r>
              <a:rPr lang="fa-IR" sz="3200" dirty="0" smtClean="0">
                <a:solidFill>
                  <a:schemeClr val="bg1"/>
                </a:solidFill>
              </a:rPr>
              <a:t>حساسيت به خون  </a:t>
            </a:r>
          </a:p>
          <a:p>
            <a:pPr>
              <a:lnSpc>
                <a:spcPct val="150000"/>
              </a:lnSpc>
              <a:buFont typeface="Wingdings" pitchFamily="2" charset="2"/>
              <a:buChar char="ü"/>
            </a:pPr>
            <a:r>
              <a:rPr lang="en-US" sz="3200" dirty="0" smtClean="0">
                <a:solidFill>
                  <a:schemeClr val="bg1"/>
                </a:solidFill>
              </a:rPr>
              <a:t>Over </a:t>
            </a:r>
            <a:r>
              <a:rPr lang="en-US" sz="3200" dirty="0" err="1" smtClean="0">
                <a:solidFill>
                  <a:schemeClr val="bg1"/>
                </a:solidFill>
              </a:rPr>
              <a:t>lod</a:t>
            </a:r>
            <a:r>
              <a:rPr lang="en-US" sz="3200" dirty="0" smtClean="0">
                <a:solidFill>
                  <a:schemeClr val="bg1"/>
                </a:solidFill>
              </a:rPr>
              <a:t> </a:t>
            </a:r>
            <a:r>
              <a:rPr lang="fa-IR" sz="3200" dirty="0" smtClean="0">
                <a:solidFill>
                  <a:schemeClr val="bg1"/>
                </a:solidFill>
              </a:rPr>
              <a:t>بودن بيمار</a:t>
            </a:r>
          </a:p>
          <a:p>
            <a:pPr>
              <a:lnSpc>
                <a:spcPct val="150000"/>
              </a:lnSpc>
              <a:buFont typeface="Wingdings" pitchFamily="2" charset="2"/>
              <a:buChar char="ü"/>
            </a:pPr>
            <a:r>
              <a:rPr lang="fa-IR" sz="3200" dirty="0" smtClean="0">
                <a:solidFill>
                  <a:schemeClr val="bg1"/>
                </a:solidFill>
              </a:rPr>
              <a:t>خون بايد تازه باشد </a:t>
            </a:r>
          </a:p>
          <a:p>
            <a:pPr>
              <a:lnSpc>
                <a:spcPct val="150000"/>
              </a:lnSpc>
              <a:buFont typeface="Wingdings" pitchFamily="2" charset="2"/>
              <a:buChar char="ü"/>
            </a:pPr>
            <a:r>
              <a:rPr lang="fa-IR" sz="3200" dirty="0" smtClean="0">
                <a:solidFill>
                  <a:schemeClr val="bg1"/>
                </a:solidFill>
              </a:rPr>
              <a:t>بررسي وضعيت بيماراز نظر هيپر كالمي </a:t>
            </a:r>
          </a:p>
          <a:p>
            <a:pPr>
              <a:lnSpc>
                <a:spcPct val="150000"/>
              </a:lnSpc>
              <a:buFont typeface="Wingdings" pitchFamily="2" charset="2"/>
              <a:buChar char="ü"/>
            </a:pPr>
            <a:r>
              <a:rPr lang="fa-IR" sz="3200" dirty="0" smtClean="0">
                <a:solidFill>
                  <a:schemeClr val="bg1"/>
                </a:solidFill>
              </a:rPr>
              <a:t>بايد درمحاسبه اضافه وزن خوني كه ترانس ميشود نيز منظور گردد</a:t>
            </a:r>
            <a:endParaRPr lang="fa-IR" sz="32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0" y="0"/>
            <a:ext cx="9144000" cy="8494633"/>
          </a:xfrm>
          <a:prstGeom prst="rect">
            <a:avLst/>
          </a:prstGeom>
          <a:noFill/>
        </p:spPr>
        <p:txBody>
          <a:bodyPr wrap="square" rtlCol="1">
            <a:spAutoFit/>
          </a:bodyPr>
          <a:lstStyle/>
          <a:p>
            <a:pPr>
              <a:lnSpc>
                <a:spcPct val="150000"/>
              </a:lnSpc>
            </a:pPr>
            <a:r>
              <a:rPr lang="fa-IR" sz="2800" dirty="0" smtClean="0"/>
              <a:t>انجام و بررسي آزمايشات قبل ،حين وّبعد دياليز و تعيين شرايط مناسب براي بيمار</a:t>
            </a:r>
          </a:p>
          <a:p>
            <a:pPr>
              <a:lnSpc>
                <a:spcPct val="150000"/>
              </a:lnSpc>
            </a:pPr>
            <a:r>
              <a:rPr lang="fa-IR" sz="2800" dirty="0" smtClean="0"/>
              <a:t>اتصال بيمار به دستگاه دياليز با توجه به وزن خشك و راههاي دست يابي به عروق</a:t>
            </a:r>
          </a:p>
          <a:p>
            <a:pPr>
              <a:lnSpc>
                <a:spcPct val="150000"/>
              </a:lnSpc>
            </a:pPr>
            <a:r>
              <a:rPr lang="fa-IR" sz="2800" dirty="0" smtClean="0"/>
              <a:t>هماهنگي،كنترل و نظارت بر كاليبراسيون منظم ومستمر دستگاههاي دياليز ارائه تدابير لازم در مواقع اضطراري از قبيل:  </a:t>
            </a:r>
          </a:p>
          <a:p>
            <a:pPr>
              <a:lnSpc>
                <a:spcPct val="150000"/>
              </a:lnSpc>
            </a:pPr>
            <a:r>
              <a:rPr lang="fa-IR" sz="2800" dirty="0" smtClean="0"/>
              <a:t>                                     </a:t>
            </a:r>
            <a:r>
              <a:rPr lang="fa-IR" sz="2800" b="1" i="1" dirty="0" smtClean="0">
                <a:solidFill>
                  <a:srgbClr val="1014BE"/>
                </a:solidFill>
              </a:rPr>
              <a:t>پارگي ست و يا صافي</a:t>
            </a:r>
          </a:p>
          <a:p>
            <a:pPr>
              <a:lnSpc>
                <a:spcPct val="150000"/>
              </a:lnSpc>
            </a:pPr>
            <a:r>
              <a:rPr lang="fa-IR" sz="2800" b="1" i="1" dirty="0" smtClean="0">
                <a:solidFill>
                  <a:srgbClr val="1014BE"/>
                </a:solidFill>
              </a:rPr>
              <a:t>                                     لخته شدن صافي </a:t>
            </a:r>
          </a:p>
          <a:p>
            <a:pPr>
              <a:lnSpc>
                <a:spcPct val="150000"/>
              </a:lnSpc>
            </a:pPr>
            <a:r>
              <a:rPr lang="fa-IR" sz="2800" b="1" i="1" dirty="0" smtClean="0">
                <a:solidFill>
                  <a:srgbClr val="1014BE"/>
                </a:solidFill>
              </a:rPr>
              <a:t>                                     قطع برق</a:t>
            </a:r>
          </a:p>
          <a:p>
            <a:pPr>
              <a:lnSpc>
                <a:spcPct val="150000"/>
              </a:lnSpc>
            </a:pPr>
            <a:r>
              <a:rPr lang="fa-IR" sz="2800" b="1" i="1" dirty="0" smtClean="0">
                <a:solidFill>
                  <a:srgbClr val="1014BE"/>
                </a:solidFill>
              </a:rPr>
              <a:t>                                     خرابي دستگاه</a:t>
            </a:r>
          </a:p>
          <a:p>
            <a:pPr>
              <a:lnSpc>
                <a:spcPct val="150000"/>
              </a:lnSpc>
            </a:pPr>
            <a:endParaRPr lang="fa-IR" sz="2800" dirty="0" smtClean="0"/>
          </a:p>
          <a:p>
            <a:pPr>
              <a:lnSpc>
                <a:spcPct val="150000"/>
              </a:lnSpc>
            </a:pPr>
            <a:endParaRPr lang="fa-IR" sz="2800" dirty="0" smtClean="0"/>
          </a:p>
          <a:p>
            <a:pPr>
              <a:lnSpc>
                <a:spcPct val="150000"/>
              </a:lnSpc>
            </a:pPr>
            <a:endParaRPr lang="fa-IR"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1" y="0"/>
            <a:ext cx="9144000" cy="6858000"/>
          </a:xfrm>
        </p:spPr>
      </p:pic>
      <p:sp>
        <p:nvSpPr>
          <p:cNvPr id="5" name="TextBox 4"/>
          <p:cNvSpPr txBox="1"/>
          <p:nvPr/>
        </p:nvSpPr>
        <p:spPr>
          <a:xfrm>
            <a:off x="142844" y="0"/>
            <a:ext cx="9001156" cy="5816977"/>
          </a:xfrm>
          <a:prstGeom prst="rect">
            <a:avLst/>
          </a:prstGeom>
          <a:noFill/>
        </p:spPr>
        <p:txBody>
          <a:bodyPr wrap="square" rtlCol="1">
            <a:spAutoFit/>
          </a:bodyPr>
          <a:lstStyle/>
          <a:p>
            <a:pPr algn="ctr"/>
            <a:r>
              <a:rPr lang="fa-IR" sz="3200" b="1" i="1" dirty="0" smtClean="0">
                <a:solidFill>
                  <a:schemeClr val="tx2">
                    <a:lumMod val="60000"/>
                    <a:lumOff val="40000"/>
                  </a:schemeClr>
                </a:solidFill>
              </a:rPr>
              <a:t>در ارزيابي بيمار بد حال بايد دانست كه بيمار در كدام دسته بندي قرار ميگيرد</a:t>
            </a:r>
          </a:p>
          <a:p>
            <a:pPr>
              <a:buFont typeface="Wingdings" pitchFamily="2" charset="2"/>
              <a:buChar char="v"/>
            </a:pPr>
            <a:r>
              <a:rPr lang="fa-IR" sz="2800" dirty="0" smtClean="0"/>
              <a:t>بيمار </a:t>
            </a:r>
            <a:r>
              <a:rPr lang="en-US" sz="2800" dirty="0" smtClean="0"/>
              <a:t>new case</a:t>
            </a:r>
            <a:endParaRPr lang="fa-IR" sz="2800" dirty="0" smtClean="0"/>
          </a:p>
          <a:p>
            <a:pPr>
              <a:buFont typeface="Wingdings" pitchFamily="2" charset="2"/>
              <a:buChar char="v"/>
            </a:pPr>
            <a:r>
              <a:rPr lang="fa-IR" sz="2800" dirty="0" smtClean="0"/>
              <a:t>بيمار مزمن . </a:t>
            </a:r>
          </a:p>
          <a:p>
            <a:r>
              <a:rPr lang="fa-IR" sz="2800" dirty="0" smtClean="0"/>
              <a:t> </a:t>
            </a:r>
          </a:p>
          <a:p>
            <a:r>
              <a:rPr lang="fa-IR" sz="2800" dirty="0" smtClean="0"/>
              <a:t>در بيمار </a:t>
            </a:r>
            <a:r>
              <a:rPr lang="en-US" sz="2800" dirty="0" smtClean="0"/>
              <a:t>new case</a:t>
            </a:r>
            <a:r>
              <a:rPr lang="fa-IR" sz="2800" dirty="0" smtClean="0"/>
              <a:t>كه ما هيچ نوع شناختي از بيمار نداريم حتما بايد در طي دياليز وي را مانيتورينگ دقيق از نظر: </a:t>
            </a:r>
          </a:p>
          <a:p>
            <a:r>
              <a:rPr lang="fa-IR" sz="2800" dirty="0" smtClean="0"/>
              <a:t>                                       فشار خون،نبض</a:t>
            </a:r>
          </a:p>
          <a:p>
            <a:r>
              <a:rPr lang="fa-IR" sz="2800" dirty="0" smtClean="0"/>
              <a:t>                                      تنفس مانيتورينگ قلبي </a:t>
            </a:r>
          </a:p>
          <a:p>
            <a:r>
              <a:rPr lang="fa-IR" sz="2800" dirty="0" smtClean="0"/>
              <a:t>                                      ارز يابي مكرر  سطح هوشياري</a:t>
            </a:r>
          </a:p>
          <a:p>
            <a:r>
              <a:rPr lang="fa-IR" sz="2800" dirty="0" smtClean="0"/>
              <a:t>                                         ارزيابي گازهاي خوني</a:t>
            </a:r>
          </a:p>
          <a:p>
            <a:r>
              <a:rPr lang="fa-IR" sz="2800" dirty="0" smtClean="0"/>
              <a:t>در صورت تنگي نفس برقراري اكسيژن و دادن پوزيشن مناسب به بيمار</a:t>
            </a:r>
          </a:p>
          <a:p>
            <a:r>
              <a:rPr lang="fa-IR" sz="2800" dirty="0" smtClean="0"/>
              <a:t>                                   </a:t>
            </a:r>
            <a:endParaRPr lang="fa-IR" sz="2800" dirty="0"/>
          </a:p>
        </p:txBody>
      </p:sp>
      <p:pic>
        <p:nvPicPr>
          <p:cNvPr id="7" name="Picture 12" descr="F:\My picture\Picture honarvar\honarvar\ax dyalisis\3.jpg"/>
          <p:cNvPicPr>
            <a:picLocks noChangeAspect="1" noChangeArrowheads="1"/>
          </p:cNvPicPr>
          <p:nvPr/>
        </p:nvPicPr>
        <p:blipFill>
          <a:blip r:embed="rId3" cstate="print"/>
          <a:srcRect/>
          <a:stretch>
            <a:fillRect/>
          </a:stretch>
        </p:blipFill>
        <p:spPr bwMode="auto">
          <a:xfrm>
            <a:off x="357158" y="5286389"/>
            <a:ext cx="3429024" cy="15716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0" y="0"/>
            <a:ext cx="9144000" cy="6340197"/>
          </a:xfrm>
          <a:prstGeom prst="rect">
            <a:avLst/>
          </a:prstGeom>
          <a:noFill/>
        </p:spPr>
        <p:txBody>
          <a:bodyPr wrap="square" rtlCol="1">
            <a:spAutoFit/>
          </a:bodyPr>
          <a:lstStyle/>
          <a:p>
            <a:pPr algn="ctr"/>
            <a:r>
              <a:rPr lang="fa-IR" sz="3200" b="1" i="1" dirty="0" smtClean="0">
                <a:solidFill>
                  <a:schemeClr val="tx2">
                    <a:lumMod val="60000"/>
                    <a:lumOff val="40000"/>
                  </a:schemeClr>
                </a:solidFill>
              </a:rPr>
              <a:t>مراقبت از كاتتر </a:t>
            </a:r>
            <a:r>
              <a:rPr lang="fa-IR" sz="3200" b="1" i="1" dirty="0" smtClean="0">
                <a:solidFill>
                  <a:schemeClr val="tx2">
                    <a:lumMod val="75000"/>
                  </a:schemeClr>
                </a:solidFill>
              </a:rPr>
              <a:t>:</a:t>
            </a:r>
          </a:p>
          <a:p>
            <a:pPr>
              <a:lnSpc>
                <a:spcPct val="150000"/>
              </a:lnSpc>
            </a:pPr>
            <a:r>
              <a:rPr lang="fa-IR" sz="2800" dirty="0" smtClean="0"/>
              <a:t>بعداز استقرار كاتتر حتما بايد گرافي كنترل بعمل آيد </a:t>
            </a:r>
          </a:p>
          <a:p>
            <a:pPr>
              <a:lnSpc>
                <a:spcPct val="150000"/>
              </a:lnSpc>
            </a:pPr>
            <a:r>
              <a:rPr lang="fa-IR" sz="2800" dirty="0" smtClean="0"/>
              <a:t> از دست كاري كاتتر بايد جدا خودداري كرد  در صورت خونريزي   نياز به بررسي وضعيت آن ضرور ي است </a:t>
            </a:r>
          </a:p>
          <a:p>
            <a:pPr>
              <a:lnSpc>
                <a:spcPct val="150000"/>
              </a:lnSpc>
            </a:pPr>
            <a:r>
              <a:rPr lang="fa-IR" sz="2800" dirty="0" smtClean="0"/>
              <a:t>قبل از شروع دياليز حتما بايد محل استقرار كاتتر از نظر كنترل خونريزي، ترشح والتهاب </a:t>
            </a:r>
          </a:p>
          <a:p>
            <a:pPr>
              <a:lnSpc>
                <a:spcPct val="150000"/>
              </a:lnSpc>
            </a:pPr>
            <a:r>
              <a:rPr lang="fa-IR" sz="2800" dirty="0" smtClean="0"/>
              <a:t>در صورت نداشتن دبي از جابجا كردن آن  آنهم در شرايط غير استريل اكيدا خودداري كنيد</a:t>
            </a:r>
          </a:p>
          <a:p>
            <a:pPr>
              <a:lnSpc>
                <a:spcPct val="150000"/>
              </a:lnSpc>
            </a:pPr>
            <a:r>
              <a:rPr lang="fa-IR" sz="2800" dirty="0" smtClean="0"/>
              <a:t>به بيما رگفته شود در صورت كنده شدن بخيه ها ويا خروج كاتتر سريع به مركز درماني خود مراجعه كند  </a:t>
            </a:r>
            <a:endParaRPr lang="fa-I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2" descr="F:\My picture\Picture honarvar\honarvar\thumbnailC3.jpg"/>
          <p:cNvPicPr>
            <a:picLocks noChangeAspect="1" noChangeArrowheads="1"/>
          </p:cNvPicPr>
          <p:nvPr/>
        </p:nvPicPr>
        <p:blipFill>
          <a:blip r:embed="rId2" cstate="print"/>
          <a:srcRect/>
          <a:stretch>
            <a:fillRect/>
          </a:stretch>
        </p:blipFill>
        <p:spPr bwMode="auto">
          <a:xfrm>
            <a:off x="0" y="0"/>
            <a:ext cx="4857752" cy="3429000"/>
          </a:xfrm>
          <a:prstGeom prst="rect">
            <a:avLst/>
          </a:prstGeom>
          <a:noFill/>
        </p:spPr>
      </p:pic>
      <p:pic>
        <p:nvPicPr>
          <p:cNvPr id="3074" name="Picture 2" descr="F:\My picture\Picture honarvar\honarvar\thumbnailCAHSLDCP.jpg"/>
          <p:cNvPicPr>
            <a:picLocks noGrp="1" noChangeAspect="1" noChangeArrowheads="1"/>
          </p:cNvPicPr>
          <p:nvPr>
            <p:ph idx="1"/>
          </p:nvPr>
        </p:nvPicPr>
        <p:blipFill>
          <a:blip r:embed="rId3" cstate="print"/>
          <a:srcRect/>
          <a:stretch>
            <a:fillRect/>
          </a:stretch>
        </p:blipFill>
        <p:spPr bwMode="auto">
          <a:xfrm>
            <a:off x="4929190" y="0"/>
            <a:ext cx="4214810" cy="3714752"/>
          </a:xfrm>
          <a:prstGeom prst="rect">
            <a:avLst/>
          </a:prstGeom>
          <a:noFill/>
        </p:spPr>
      </p:pic>
      <p:pic>
        <p:nvPicPr>
          <p:cNvPr id="3075" name="Picture 3" descr="F:\My picture\Picture honarvar\honarvar\thumbnailCAEAB5PZ.jpg"/>
          <p:cNvPicPr>
            <a:picLocks noChangeAspect="1" noChangeArrowheads="1"/>
          </p:cNvPicPr>
          <p:nvPr/>
        </p:nvPicPr>
        <p:blipFill>
          <a:blip r:embed="rId4" cstate="print"/>
          <a:srcRect/>
          <a:stretch>
            <a:fillRect/>
          </a:stretch>
        </p:blipFill>
        <p:spPr bwMode="auto">
          <a:xfrm>
            <a:off x="0" y="3429000"/>
            <a:ext cx="4857752" cy="3429000"/>
          </a:xfrm>
          <a:prstGeom prst="rect">
            <a:avLst/>
          </a:prstGeom>
          <a:noFill/>
        </p:spPr>
      </p:pic>
      <p:pic>
        <p:nvPicPr>
          <p:cNvPr id="3076" name="Picture 4" descr="F:\My picture\Picture honarvar\honarvar\2.jpg"/>
          <p:cNvPicPr>
            <a:picLocks noChangeAspect="1" noChangeArrowheads="1"/>
          </p:cNvPicPr>
          <p:nvPr/>
        </p:nvPicPr>
        <p:blipFill>
          <a:blip r:embed="rId5" cstate="print"/>
          <a:srcRect/>
          <a:stretch>
            <a:fillRect/>
          </a:stretch>
        </p:blipFill>
        <p:spPr bwMode="auto">
          <a:xfrm>
            <a:off x="4857752" y="3429000"/>
            <a:ext cx="4286248" cy="3429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6" name="TextBox 5"/>
          <p:cNvSpPr txBox="1"/>
          <p:nvPr/>
        </p:nvSpPr>
        <p:spPr>
          <a:xfrm>
            <a:off x="0" y="357166"/>
            <a:ext cx="8929718" cy="3693319"/>
          </a:xfrm>
          <a:prstGeom prst="rect">
            <a:avLst/>
          </a:prstGeom>
          <a:noFill/>
        </p:spPr>
        <p:txBody>
          <a:bodyPr wrap="square" rtlCol="1">
            <a:spAutoFit/>
          </a:bodyPr>
          <a:lstStyle/>
          <a:p>
            <a:pPr algn="ctr">
              <a:lnSpc>
                <a:spcPct val="150000"/>
              </a:lnSpc>
            </a:pPr>
            <a:r>
              <a:rPr lang="fa-IR" sz="3200" b="1" i="1" dirty="0" smtClean="0">
                <a:solidFill>
                  <a:schemeClr val="tx2">
                    <a:lumMod val="60000"/>
                    <a:lumOff val="40000"/>
                  </a:schemeClr>
                </a:solidFill>
              </a:rPr>
              <a:t>مراقبت از فيستول</a:t>
            </a:r>
          </a:p>
          <a:p>
            <a:pPr>
              <a:lnSpc>
                <a:spcPct val="150000"/>
              </a:lnSpc>
            </a:pPr>
            <a:r>
              <a:rPr lang="fa-IR" sz="2800" dirty="0" smtClean="0"/>
              <a:t>توجه به رنگ پوست،،بررسي وضعيت پوست بررسي التهاب،گرمي و قوام پوست ،تريل فيستول.</a:t>
            </a:r>
          </a:p>
          <a:p>
            <a:pPr>
              <a:lnSpc>
                <a:spcPct val="150000"/>
              </a:lnSpc>
            </a:pPr>
            <a:r>
              <a:rPr lang="fa-IR" sz="2800" dirty="0"/>
              <a:t> </a:t>
            </a:r>
            <a:r>
              <a:rPr lang="fa-IR" sz="2800" dirty="0" smtClean="0"/>
              <a:t>درصورت ديدن شرايط غير عادي بايد به بيمار گفته شود كه حتما به جراح عروق مراجعه كند</a:t>
            </a:r>
          </a:p>
          <a:p>
            <a:endParaRPr lang="fa-IR" dirty="0"/>
          </a:p>
        </p:txBody>
      </p:sp>
      <p:pic>
        <p:nvPicPr>
          <p:cNvPr id="4098" name="Picture 2" descr="F:\My picture\Picture honarvar\honarvar\thumbnailCA375TF0.jpg"/>
          <p:cNvPicPr>
            <a:picLocks noChangeAspect="1" noChangeArrowheads="1"/>
          </p:cNvPicPr>
          <p:nvPr/>
        </p:nvPicPr>
        <p:blipFill>
          <a:blip r:embed="rId3" cstate="print"/>
          <a:srcRect/>
          <a:stretch>
            <a:fillRect/>
          </a:stretch>
        </p:blipFill>
        <p:spPr bwMode="auto">
          <a:xfrm>
            <a:off x="0" y="3571852"/>
            <a:ext cx="2714612" cy="3286148"/>
          </a:xfrm>
          <a:prstGeom prst="rect">
            <a:avLst/>
          </a:prstGeom>
          <a:noFill/>
        </p:spPr>
      </p:pic>
      <p:pic>
        <p:nvPicPr>
          <p:cNvPr id="4101" name="Picture 5" descr="F:\My picture\Picture honarvar\honarvar\thumbnail7.jpg"/>
          <p:cNvPicPr>
            <a:picLocks noChangeAspect="1" noChangeArrowheads="1"/>
          </p:cNvPicPr>
          <p:nvPr/>
        </p:nvPicPr>
        <p:blipFill>
          <a:blip r:embed="rId4" cstate="print"/>
          <a:srcRect/>
          <a:stretch>
            <a:fillRect/>
          </a:stretch>
        </p:blipFill>
        <p:spPr bwMode="auto">
          <a:xfrm>
            <a:off x="2714612" y="3643290"/>
            <a:ext cx="2952760" cy="3214710"/>
          </a:xfrm>
          <a:prstGeom prst="rect">
            <a:avLst/>
          </a:prstGeom>
          <a:noFill/>
        </p:spPr>
      </p:pic>
      <p:pic>
        <p:nvPicPr>
          <p:cNvPr id="7" name="Picture 6" descr="F:\My picture\Picture honarvar\honarvar\thumbnar6.jpg"/>
          <p:cNvPicPr>
            <a:picLocks noChangeAspect="1" noChangeArrowheads="1"/>
          </p:cNvPicPr>
          <p:nvPr/>
        </p:nvPicPr>
        <p:blipFill>
          <a:blip r:embed="rId5" cstate="print"/>
          <a:srcRect/>
          <a:stretch>
            <a:fillRect/>
          </a:stretch>
        </p:blipFill>
        <p:spPr bwMode="auto">
          <a:xfrm>
            <a:off x="5643570" y="3714752"/>
            <a:ext cx="3500430" cy="314324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0" y="357166"/>
            <a:ext cx="9144000" cy="4708981"/>
          </a:xfrm>
          <a:prstGeom prst="rect">
            <a:avLst/>
          </a:prstGeom>
          <a:noFill/>
        </p:spPr>
        <p:txBody>
          <a:bodyPr wrap="square" rtlCol="1">
            <a:spAutoFit/>
          </a:bodyPr>
          <a:lstStyle/>
          <a:p>
            <a:pPr>
              <a:lnSpc>
                <a:spcPct val="150000"/>
              </a:lnSpc>
            </a:pPr>
            <a:endParaRPr lang="fa-IR" sz="2800" dirty="0" smtClean="0"/>
          </a:p>
          <a:p>
            <a:pPr>
              <a:lnSpc>
                <a:spcPct val="150000"/>
              </a:lnSpc>
            </a:pPr>
            <a:endParaRPr lang="fa-IR" sz="2800" dirty="0" smtClean="0"/>
          </a:p>
          <a:p>
            <a:pPr algn="ctr">
              <a:lnSpc>
                <a:spcPct val="150000"/>
              </a:lnSpc>
            </a:pPr>
            <a:r>
              <a:rPr lang="fa-IR" sz="3200" b="1" i="1" dirty="0" smtClean="0">
                <a:solidFill>
                  <a:schemeClr val="tx2">
                    <a:lumMod val="60000"/>
                    <a:lumOff val="40000"/>
                  </a:schemeClr>
                </a:solidFill>
              </a:rPr>
              <a:t>ارائه مراقبتهاي خاص حين دياليز </a:t>
            </a:r>
            <a:r>
              <a:rPr lang="fa-IR" sz="2800" b="1" i="1" dirty="0" smtClean="0">
                <a:solidFill>
                  <a:schemeClr val="tx2">
                    <a:lumMod val="60000"/>
                    <a:lumOff val="40000"/>
                  </a:schemeClr>
                </a:solidFill>
              </a:rPr>
              <a:t>:</a:t>
            </a:r>
          </a:p>
          <a:p>
            <a:pPr algn="ctr">
              <a:lnSpc>
                <a:spcPct val="150000"/>
              </a:lnSpc>
            </a:pPr>
            <a:endParaRPr lang="fa-IR" sz="2800" b="1" i="1" dirty="0" smtClean="0">
              <a:solidFill>
                <a:schemeClr val="tx2">
                  <a:lumMod val="60000"/>
                  <a:lumOff val="40000"/>
                </a:schemeClr>
              </a:solidFill>
            </a:endParaRPr>
          </a:p>
          <a:p>
            <a:pPr>
              <a:lnSpc>
                <a:spcPct val="150000"/>
              </a:lnSpc>
            </a:pPr>
            <a:r>
              <a:rPr lang="fa-IR" sz="2800" dirty="0" smtClean="0"/>
              <a:t>به منظور پيشگيري از عوارض،كنترل ودرمان حين دياليز از قبيل: </a:t>
            </a:r>
          </a:p>
          <a:p>
            <a:pPr>
              <a:lnSpc>
                <a:spcPct val="150000"/>
              </a:lnSpc>
            </a:pPr>
            <a:r>
              <a:rPr lang="fa-IR" sz="2800" dirty="0" smtClean="0"/>
              <a:t>هيپو تانسيون ،كرامپ عضلاني،درد قفسه سينه ،سردرد،تهوع واستفراغ و ساير موارد</a:t>
            </a:r>
            <a:endParaRPr lang="fa-I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0" y="1164134"/>
            <a:ext cx="9144000" cy="4585871"/>
          </a:xfrm>
          <a:prstGeom prst="rect">
            <a:avLst/>
          </a:prstGeom>
          <a:noFill/>
        </p:spPr>
        <p:txBody>
          <a:bodyPr wrap="square" rtlCol="1">
            <a:spAutoFit/>
          </a:bodyPr>
          <a:lstStyle/>
          <a:p>
            <a:pPr algn="ctr"/>
            <a:r>
              <a:rPr lang="fa-IR" sz="3200" b="1" i="1" dirty="0" smtClean="0">
                <a:solidFill>
                  <a:schemeClr val="tx2">
                    <a:lumMod val="60000"/>
                    <a:lumOff val="40000"/>
                  </a:schemeClr>
                </a:solidFill>
              </a:rPr>
              <a:t>جدا نمودن بيمار از دستگاه دياليز بعد از انجام دياليز و مراقبتهاي حين قطع و بعداز دياليز</a:t>
            </a:r>
          </a:p>
          <a:p>
            <a:pPr algn="ctr"/>
            <a:endParaRPr lang="fa-IR" sz="3200" b="1" i="1" dirty="0" smtClean="0">
              <a:solidFill>
                <a:schemeClr val="tx2">
                  <a:lumMod val="60000"/>
                  <a:lumOff val="40000"/>
                </a:schemeClr>
              </a:solidFill>
            </a:endParaRPr>
          </a:p>
          <a:p>
            <a:r>
              <a:rPr lang="fa-IR" sz="2800" dirty="0" smtClean="0"/>
              <a:t>در اين هنگام بايد به علائمي مثل:</a:t>
            </a:r>
          </a:p>
          <a:p>
            <a:endParaRPr lang="fa-IR" sz="2800" dirty="0" smtClean="0"/>
          </a:p>
          <a:p>
            <a:r>
              <a:rPr lang="fa-IR" sz="2800" dirty="0" smtClean="0"/>
              <a:t>      </a:t>
            </a:r>
            <a:r>
              <a:rPr lang="fa-IR" sz="2800" dirty="0" smtClean="0">
                <a:solidFill>
                  <a:srgbClr val="FF0000"/>
                </a:solidFill>
              </a:rPr>
              <a:t>سردرد </a:t>
            </a:r>
          </a:p>
          <a:p>
            <a:r>
              <a:rPr lang="fa-IR" sz="2800" dirty="0" smtClean="0">
                <a:solidFill>
                  <a:srgbClr val="FF0000"/>
                </a:solidFill>
              </a:rPr>
              <a:t>      نوسانات فشار خون </a:t>
            </a:r>
          </a:p>
          <a:p>
            <a:r>
              <a:rPr lang="fa-IR" sz="2800" dirty="0" smtClean="0">
                <a:solidFill>
                  <a:srgbClr val="FF0000"/>
                </a:solidFill>
              </a:rPr>
              <a:t>     تهوع و استفراغ </a:t>
            </a:r>
          </a:p>
          <a:p>
            <a:r>
              <a:rPr lang="fa-IR" sz="2800" dirty="0" smtClean="0">
                <a:solidFill>
                  <a:srgbClr val="FF0000"/>
                </a:solidFill>
              </a:rPr>
              <a:t>     همچنين به ميزان حجم مايع در يافتي در انتهاي دياليزبايد دقت داشت</a:t>
            </a:r>
          </a:p>
          <a:p>
            <a:r>
              <a:rPr lang="fa-IR" sz="2800" dirty="0" smtClean="0">
                <a:solidFill>
                  <a:srgbClr val="FF0000"/>
                </a:solidFill>
              </a:rPr>
              <a:t>     همچنين مراقب بود كه هوا وارد بدن بيمار نشود</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1"/>
            <a:ext cx="9144000" cy="6858000"/>
          </a:xfrm>
          <a:prstGeom prst="rect">
            <a:avLst/>
          </a:prstGeom>
        </p:spPr>
      </p:pic>
      <p:sp>
        <p:nvSpPr>
          <p:cNvPr id="5" name="TextBox 4"/>
          <p:cNvSpPr txBox="1"/>
          <p:nvPr/>
        </p:nvSpPr>
        <p:spPr>
          <a:xfrm>
            <a:off x="0" y="0"/>
            <a:ext cx="9144000" cy="5262979"/>
          </a:xfrm>
          <a:prstGeom prst="rect">
            <a:avLst/>
          </a:prstGeom>
          <a:noFill/>
        </p:spPr>
        <p:txBody>
          <a:bodyPr wrap="square" rtlCol="1">
            <a:spAutoFit/>
          </a:bodyPr>
          <a:lstStyle/>
          <a:p>
            <a:pPr>
              <a:lnSpc>
                <a:spcPct val="150000"/>
              </a:lnSpc>
            </a:pPr>
            <a:endParaRPr lang="fa-IR" sz="2800" dirty="0" smtClean="0"/>
          </a:p>
          <a:p>
            <a:pPr>
              <a:lnSpc>
                <a:spcPct val="150000"/>
              </a:lnSpc>
            </a:pPr>
            <a:r>
              <a:rPr lang="fa-IR" sz="2800" dirty="0" smtClean="0"/>
              <a:t>در صورتيكه بيمار كاتتردارد  هپارينه كردن مسير لاينهاو كلمپ مسير وبستن انتهاي كاتتر وسپس پانسمان استريل لازم  است.</a:t>
            </a:r>
          </a:p>
          <a:p>
            <a:pPr>
              <a:lnSpc>
                <a:spcPct val="150000"/>
              </a:lnSpc>
            </a:pPr>
            <a:endParaRPr lang="fa-IR" sz="2800" dirty="0" smtClean="0"/>
          </a:p>
          <a:p>
            <a:pPr>
              <a:lnSpc>
                <a:spcPct val="150000"/>
              </a:lnSpc>
            </a:pPr>
            <a:r>
              <a:rPr lang="fa-IR" sz="2800" dirty="0" smtClean="0"/>
              <a:t>در صورتي كه بيمار </a:t>
            </a:r>
            <a:r>
              <a:rPr lang="en-US" sz="2800" dirty="0" smtClean="0"/>
              <a:t>AVF</a:t>
            </a:r>
            <a:r>
              <a:rPr lang="fa-IR" sz="2800" dirty="0" smtClean="0"/>
              <a:t>دارد نبايد بيمار رادر خاتمه كار  وادار به نگهداشتن محل رگ گيري نمود ،چون بارها مشاهده شده كه اغلب بيماران به دليل ضعف يا كرامپ در خاتمه دياليز قادر به كنترل درست رگ نبوده اندوخونريزي اتفاق ميافتد</a:t>
            </a:r>
            <a:endParaRPr lang="fa-I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0" y="1857364"/>
            <a:ext cx="9144000" cy="3416320"/>
          </a:xfrm>
          <a:prstGeom prst="rect">
            <a:avLst/>
          </a:prstGeom>
          <a:noFill/>
        </p:spPr>
        <p:txBody>
          <a:bodyPr wrap="square" rtlCol="1">
            <a:spAutoFit/>
          </a:bodyPr>
          <a:lstStyle/>
          <a:p>
            <a:pPr algn="ctr"/>
            <a:r>
              <a:rPr lang="fa-IR" sz="4800" b="1" i="1" dirty="0" smtClean="0"/>
              <a:t>پرستاري و مراقبت از بيماران دياليزي</a:t>
            </a:r>
          </a:p>
          <a:p>
            <a:pPr algn="ctr"/>
            <a:endParaRPr lang="fa-IR" sz="4800" b="1" i="1" dirty="0" smtClean="0"/>
          </a:p>
          <a:p>
            <a:pPr algn="ctr">
              <a:lnSpc>
                <a:spcPct val="150000"/>
              </a:lnSpc>
            </a:pPr>
            <a:r>
              <a:rPr lang="fa-IR" sz="4800" b="1" i="1" dirty="0" smtClean="0"/>
              <a:t>تهيه وتنظيم از:</a:t>
            </a:r>
            <a:br>
              <a:rPr lang="fa-IR" sz="4800" b="1" i="1" dirty="0" smtClean="0"/>
            </a:br>
            <a:r>
              <a:rPr lang="fa-IR" sz="3200" b="1" i="1" dirty="0" smtClean="0"/>
              <a:t>مرضيه هنرور طاهري (كارشناس پرستاري)</a:t>
            </a:r>
            <a:endParaRPr lang="fa-IR" sz="32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pic>
        <p:nvPicPr>
          <p:cNvPr id="5122" name="Picture 2" descr="F:\My picture\Nature1\180.gif"/>
          <p:cNvPicPr>
            <a:picLocks noChangeAspect="1" noChangeArrowheads="1" noCrop="1"/>
          </p:cNvPicPr>
          <p:nvPr/>
        </p:nvPicPr>
        <p:blipFill>
          <a:blip r:embed="rId3" cstate="print"/>
          <a:srcRect/>
          <a:stretch>
            <a:fillRect/>
          </a:stretch>
        </p:blipFill>
        <p:spPr bwMode="auto">
          <a:xfrm>
            <a:off x="0" y="0"/>
            <a:ext cx="9143999" cy="635795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142852"/>
            <a:ext cx="9144000" cy="6858000"/>
          </a:xfrm>
        </p:spPr>
      </p:pic>
      <p:sp>
        <p:nvSpPr>
          <p:cNvPr id="5" name="TextBox 4"/>
          <p:cNvSpPr txBox="1"/>
          <p:nvPr/>
        </p:nvSpPr>
        <p:spPr>
          <a:xfrm>
            <a:off x="0" y="1285860"/>
            <a:ext cx="9144000" cy="4154984"/>
          </a:xfrm>
          <a:prstGeom prst="rect">
            <a:avLst/>
          </a:prstGeom>
          <a:noFill/>
        </p:spPr>
        <p:txBody>
          <a:bodyPr wrap="square" rtlCol="1">
            <a:spAutoFit/>
          </a:bodyPr>
          <a:lstStyle/>
          <a:p>
            <a:pPr algn="ctr">
              <a:lnSpc>
                <a:spcPct val="150000"/>
              </a:lnSpc>
            </a:pPr>
            <a:r>
              <a:rPr lang="fa-IR" sz="3200" b="1" i="1" dirty="0" smtClean="0">
                <a:solidFill>
                  <a:schemeClr val="tx2">
                    <a:lumMod val="60000"/>
                    <a:lumOff val="40000"/>
                  </a:schemeClr>
                </a:solidFill>
              </a:rPr>
              <a:t>تعيين نيازهاي  آموزشي ومشاوره با بيمار و خانواده وارائه آموزشهاي لازم:</a:t>
            </a:r>
          </a:p>
          <a:p>
            <a:pPr>
              <a:lnSpc>
                <a:spcPct val="150000"/>
              </a:lnSpc>
            </a:pPr>
            <a:endParaRPr lang="fa-IR" sz="2800" dirty="0" smtClean="0">
              <a:solidFill>
                <a:schemeClr val="tx2">
                  <a:lumMod val="60000"/>
                  <a:lumOff val="40000"/>
                </a:schemeClr>
              </a:solidFill>
            </a:endParaRPr>
          </a:p>
          <a:p>
            <a:pPr>
              <a:lnSpc>
                <a:spcPct val="150000"/>
              </a:lnSpc>
            </a:pPr>
            <a:r>
              <a:rPr lang="fa-IR" sz="2800" dirty="0" smtClean="0"/>
              <a:t>از بدو ورود بيمار پرستار قادر به ارزيابي بيمار در ارتباط با چگونگي سطح آگاهي و اطلاعات وي از دياليز و روشهاي خود مراقبتي بوده وميتواند بر اين اساس برنامه آموزشي بيمار را اعمال نمايد </a:t>
            </a:r>
            <a:endParaRPr lang="fa-IR"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0" y="0"/>
            <a:ext cx="9144000" cy="7478970"/>
          </a:xfrm>
          <a:prstGeom prst="rect">
            <a:avLst/>
          </a:prstGeom>
          <a:noFill/>
        </p:spPr>
        <p:txBody>
          <a:bodyPr wrap="square" rtlCol="1">
            <a:spAutoFit/>
          </a:bodyPr>
          <a:lstStyle/>
          <a:p>
            <a:pPr algn="ctr"/>
            <a:r>
              <a:rPr lang="fa-IR" sz="3200" b="1" i="1" dirty="0" smtClean="0">
                <a:solidFill>
                  <a:schemeClr val="tx2">
                    <a:lumMod val="60000"/>
                    <a:lumOff val="40000"/>
                  </a:schemeClr>
                </a:solidFill>
              </a:rPr>
              <a:t>برنامه هاي آموزشي :</a:t>
            </a:r>
          </a:p>
          <a:p>
            <a:pPr>
              <a:lnSpc>
                <a:spcPct val="150000"/>
              </a:lnSpc>
              <a:buFont typeface="Arial" pitchFamily="34" charset="0"/>
              <a:buChar char="•"/>
            </a:pPr>
            <a:r>
              <a:rPr lang="fa-IR" sz="2800" dirty="0" smtClean="0"/>
              <a:t>آموزش مراقبت از كاتتر و يا فيستول</a:t>
            </a:r>
          </a:p>
          <a:p>
            <a:pPr>
              <a:lnSpc>
                <a:spcPct val="150000"/>
              </a:lnSpc>
              <a:buFont typeface="Arial" pitchFamily="34" charset="0"/>
              <a:buChar char="•"/>
            </a:pPr>
            <a:r>
              <a:rPr lang="fa-IR" sz="2800" dirty="0" smtClean="0"/>
              <a:t>آموزش تغذيه</a:t>
            </a:r>
          </a:p>
          <a:p>
            <a:pPr>
              <a:lnSpc>
                <a:spcPct val="150000"/>
              </a:lnSpc>
              <a:buFont typeface="Arial" pitchFamily="34" charset="0"/>
              <a:buChar char="•"/>
            </a:pPr>
            <a:r>
              <a:rPr lang="fa-IR" sz="2800" dirty="0" smtClean="0"/>
              <a:t> آموزش مصرف صحيح داروها</a:t>
            </a:r>
            <a:r>
              <a:rPr lang="fa-IR" sz="2000" dirty="0" smtClean="0">
                <a:solidFill>
                  <a:srgbClr val="FF0000"/>
                </a:solidFill>
              </a:rPr>
              <a:t>(دوز مصرفي، زمان مصرف، عوارض هر دارو)</a:t>
            </a:r>
          </a:p>
          <a:p>
            <a:pPr>
              <a:lnSpc>
                <a:spcPct val="150000"/>
              </a:lnSpc>
              <a:buFont typeface="Arial" pitchFamily="34" charset="0"/>
              <a:buChar char="•"/>
            </a:pPr>
            <a:r>
              <a:rPr lang="fa-IR" sz="2800" dirty="0" smtClean="0"/>
              <a:t>مراجعات منظم به پزشك و انجام آزمايشات</a:t>
            </a:r>
          </a:p>
          <a:p>
            <a:pPr marL="514350" indent="-514350">
              <a:lnSpc>
                <a:spcPct val="150000"/>
              </a:lnSpc>
              <a:buFont typeface="Arial" pitchFamily="34" charset="0"/>
              <a:buChar char="•"/>
            </a:pPr>
            <a:r>
              <a:rPr lang="fa-IR" sz="2800" dirty="0" smtClean="0"/>
              <a:t>در صورت نياز مشاوره هاي روانپزشكي</a:t>
            </a:r>
          </a:p>
          <a:p>
            <a:pPr marL="514350" indent="-514350">
              <a:lnSpc>
                <a:spcPct val="150000"/>
              </a:lnSpc>
              <a:buFont typeface="Arial" pitchFamily="34" charset="0"/>
              <a:buChar char="•"/>
            </a:pPr>
            <a:r>
              <a:rPr lang="fa-IR" sz="2800" dirty="0" smtClean="0"/>
              <a:t>جلسات با مددكار اجتماعي </a:t>
            </a:r>
          </a:p>
          <a:p>
            <a:pPr marL="514350" indent="-514350">
              <a:lnSpc>
                <a:spcPct val="150000"/>
              </a:lnSpc>
              <a:buFont typeface="Arial" pitchFamily="34" charset="0"/>
              <a:buChar char="•"/>
            </a:pPr>
            <a:r>
              <a:rPr lang="fa-IR" sz="2800" dirty="0" smtClean="0"/>
              <a:t>با توجه به اتيولوژي دياليز در اطفال مي بايست فرزندان ديگر خانواده بررسي شوند</a:t>
            </a:r>
          </a:p>
          <a:p>
            <a:pPr marL="514350" indent="-514350">
              <a:lnSpc>
                <a:spcPct val="150000"/>
              </a:lnSpc>
              <a:buFont typeface="Arial" pitchFamily="34" charset="0"/>
              <a:buChar char="•"/>
            </a:pPr>
            <a:r>
              <a:rPr lang="fa-IR" sz="2800" dirty="0" smtClean="0"/>
              <a:t>آموزشهاي باز تواني براي برگشت به مسئوليتهاي قبل از بيماري</a:t>
            </a:r>
          </a:p>
          <a:p>
            <a:pPr marL="514350" indent="-514350">
              <a:lnSpc>
                <a:spcPct val="150000"/>
              </a:lnSpc>
              <a:buFont typeface="Arial" pitchFamily="34" charset="0"/>
              <a:buChar char="•"/>
            </a:pPr>
            <a:r>
              <a:rPr lang="fa-IR" sz="2800" dirty="0" smtClean="0">
                <a:solidFill>
                  <a:srgbClr val="FF0000"/>
                </a:solidFill>
              </a:rPr>
              <a:t>نكته حائز اهميت :امر آموزش بايد  مداوم و هميشگي باشد</a:t>
            </a:r>
          </a:p>
          <a:p>
            <a:endParaRPr lang="fa-IR" sz="2800"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Rectangle 4"/>
          <p:cNvSpPr/>
          <p:nvPr/>
        </p:nvSpPr>
        <p:spPr>
          <a:xfrm>
            <a:off x="0" y="0"/>
            <a:ext cx="9144000" cy="8279190"/>
          </a:xfrm>
          <a:prstGeom prst="rect">
            <a:avLst/>
          </a:prstGeom>
        </p:spPr>
        <p:txBody>
          <a:bodyPr wrap="square">
            <a:spAutoFit/>
          </a:bodyPr>
          <a:lstStyle/>
          <a:p>
            <a:endParaRPr lang="fa-IR" sz="2800" dirty="0" smtClean="0"/>
          </a:p>
          <a:p>
            <a:endParaRPr lang="fa-IR" sz="2800" dirty="0"/>
          </a:p>
          <a:p>
            <a:endParaRPr lang="fa-IR" sz="2800" dirty="0" smtClean="0"/>
          </a:p>
          <a:p>
            <a:endParaRPr lang="fa-IR" sz="2800" dirty="0" smtClean="0"/>
          </a:p>
          <a:p>
            <a:endParaRPr lang="fa-IR" sz="2800" dirty="0"/>
          </a:p>
          <a:p>
            <a:endParaRPr lang="fa-IR" sz="2800" dirty="0" smtClean="0"/>
          </a:p>
          <a:p>
            <a:r>
              <a:rPr lang="fa-IR" sz="2800" dirty="0" smtClean="0"/>
              <a:t>     </a:t>
            </a:r>
            <a:endParaRPr lang="fa-IR" sz="2800" dirty="0"/>
          </a:p>
          <a:p>
            <a:endParaRPr lang="fa-IR" sz="2800" dirty="0" smtClean="0"/>
          </a:p>
          <a:p>
            <a:endParaRPr lang="fa-IR" sz="2800" dirty="0"/>
          </a:p>
          <a:p>
            <a:endParaRPr lang="fa-IR" sz="2800" dirty="0" smtClean="0"/>
          </a:p>
          <a:p>
            <a:endParaRPr lang="fa-IR" sz="2800" dirty="0"/>
          </a:p>
          <a:p>
            <a:endParaRPr lang="fa-IR" sz="2800" dirty="0" smtClean="0"/>
          </a:p>
          <a:p>
            <a:endParaRPr lang="fa-IR" sz="2800" dirty="0" smtClean="0"/>
          </a:p>
          <a:p>
            <a:endParaRPr lang="fa-IR" sz="2800" dirty="0"/>
          </a:p>
          <a:p>
            <a:endParaRPr lang="fa-IR" sz="2800" dirty="0" smtClean="0"/>
          </a:p>
          <a:p>
            <a:endParaRPr lang="fa-IR" sz="2800" dirty="0"/>
          </a:p>
          <a:p>
            <a:endParaRPr lang="fa-IR" sz="2800" dirty="0" smtClean="0"/>
          </a:p>
          <a:p>
            <a:endParaRPr lang="fa-IR" sz="2800" dirty="0"/>
          </a:p>
          <a:p>
            <a:endParaRPr lang="fa-IR" sz="2800" dirty="0" smtClean="0"/>
          </a:p>
        </p:txBody>
      </p:sp>
      <p:pic>
        <p:nvPicPr>
          <p:cNvPr id="6" name="Picture 15" descr="F:\My picture\Picture honarvar\honarvar\د4.jpg"/>
          <p:cNvPicPr>
            <a:picLocks noChangeAspect="1" noChangeArrowheads="1"/>
          </p:cNvPicPr>
          <p:nvPr/>
        </p:nvPicPr>
        <p:blipFill>
          <a:blip r:embed="rId3" cstate="print"/>
          <a:srcRect/>
          <a:stretch>
            <a:fillRect/>
          </a:stretch>
        </p:blipFill>
        <p:spPr bwMode="auto">
          <a:xfrm>
            <a:off x="0" y="2000240"/>
            <a:ext cx="3286116" cy="2643182"/>
          </a:xfrm>
          <a:prstGeom prst="rect">
            <a:avLst/>
          </a:prstGeom>
          <a:noFill/>
        </p:spPr>
      </p:pic>
      <p:pic>
        <p:nvPicPr>
          <p:cNvPr id="7" name="Picture 6" descr="F:\My picture\Picture honarvar\honarvar\ف1.jpg"/>
          <p:cNvPicPr>
            <a:picLocks noChangeAspect="1" noChangeArrowheads="1"/>
          </p:cNvPicPr>
          <p:nvPr/>
        </p:nvPicPr>
        <p:blipFill>
          <a:blip r:embed="rId4" cstate="print"/>
          <a:srcRect/>
          <a:stretch>
            <a:fillRect/>
          </a:stretch>
        </p:blipFill>
        <p:spPr bwMode="auto">
          <a:xfrm>
            <a:off x="0" y="0"/>
            <a:ext cx="3286116" cy="2071702"/>
          </a:xfrm>
          <a:prstGeom prst="rect">
            <a:avLst/>
          </a:prstGeom>
          <a:noFill/>
        </p:spPr>
      </p:pic>
      <p:pic>
        <p:nvPicPr>
          <p:cNvPr id="10" name="Picture 9" descr="F:\My picture\Picture honarvar\honarvar\آ2.jpg"/>
          <p:cNvPicPr>
            <a:picLocks noChangeAspect="1" noChangeArrowheads="1"/>
          </p:cNvPicPr>
          <p:nvPr/>
        </p:nvPicPr>
        <p:blipFill>
          <a:blip r:embed="rId5" cstate="print"/>
          <a:srcRect/>
          <a:stretch>
            <a:fillRect/>
          </a:stretch>
        </p:blipFill>
        <p:spPr bwMode="auto">
          <a:xfrm>
            <a:off x="0" y="4643446"/>
            <a:ext cx="3286116" cy="2214554"/>
          </a:xfrm>
          <a:prstGeom prst="rect">
            <a:avLst/>
          </a:prstGeom>
          <a:noFill/>
        </p:spPr>
      </p:pic>
      <p:sp>
        <p:nvSpPr>
          <p:cNvPr id="14" name="TextBox 13"/>
          <p:cNvSpPr txBox="1"/>
          <p:nvPr/>
        </p:nvSpPr>
        <p:spPr>
          <a:xfrm>
            <a:off x="3357554" y="0"/>
            <a:ext cx="5786446" cy="8279190"/>
          </a:xfrm>
          <a:prstGeom prst="rect">
            <a:avLst/>
          </a:prstGeom>
          <a:noFill/>
        </p:spPr>
        <p:txBody>
          <a:bodyPr wrap="square" rtlCol="1">
            <a:spAutoFit/>
          </a:bodyPr>
          <a:lstStyle/>
          <a:p>
            <a:pPr algn="ctr"/>
            <a:r>
              <a:rPr lang="fa-IR" sz="3200" b="1" i="1" dirty="0" smtClean="0">
                <a:solidFill>
                  <a:schemeClr val="tx2">
                    <a:lumMod val="60000"/>
                    <a:lumOff val="40000"/>
                  </a:schemeClr>
                </a:solidFill>
              </a:rPr>
              <a:t>اقدامات آموزشي:</a:t>
            </a:r>
          </a:p>
          <a:p>
            <a:endParaRPr lang="fa-IR" sz="2800" b="1" i="1" dirty="0" smtClean="0">
              <a:solidFill>
                <a:schemeClr val="tx2">
                  <a:lumMod val="75000"/>
                </a:schemeClr>
              </a:solidFill>
            </a:endParaRPr>
          </a:p>
          <a:p>
            <a:pPr marL="514350" indent="-514350">
              <a:buFont typeface="Wingdings" pitchFamily="2" charset="2"/>
              <a:buChar char="v"/>
            </a:pPr>
            <a:r>
              <a:rPr lang="fa-IR" sz="2800" dirty="0" smtClean="0"/>
              <a:t>مراجعه به پزشك</a:t>
            </a:r>
          </a:p>
          <a:p>
            <a:pPr marL="514350" indent="-514350">
              <a:buFont typeface="Arial" pitchFamily="34" charset="0"/>
              <a:buChar char="•"/>
            </a:pPr>
            <a:endParaRPr lang="fa-IR" sz="2800" dirty="0"/>
          </a:p>
          <a:p>
            <a:pPr marL="514350" indent="-514350">
              <a:buFont typeface="Arial" pitchFamily="34" charset="0"/>
              <a:buChar char="•"/>
            </a:pPr>
            <a:endParaRPr lang="fa-IR" sz="2800" dirty="0" smtClean="0"/>
          </a:p>
          <a:p>
            <a:pPr marL="514350" indent="-514350">
              <a:buFont typeface="Arial" pitchFamily="34" charset="0"/>
              <a:buChar char="•"/>
            </a:pPr>
            <a:endParaRPr lang="fa-IR" sz="2800" dirty="0" smtClean="0"/>
          </a:p>
          <a:p>
            <a:pPr marL="514350" indent="-514350">
              <a:buFont typeface="Wingdings" pitchFamily="2" charset="2"/>
              <a:buChar char="v"/>
            </a:pPr>
            <a:r>
              <a:rPr lang="fa-IR" sz="2800" dirty="0" smtClean="0"/>
              <a:t>مراجعه جهت آزمايشات ماهانه</a:t>
            </a:r>
          </a:p>
          <a:p>
            <a:pPr marL="514350" indent="-514350">
              <a:buFont typeface="Wingdings" pitchFamily="2" charset="2"/>
              <a:buChar char="v"/>
            </a:pPr>
            <a:endParaRPr lang="fa-IR" sz="2800" dirty="0"/>
          </a:p>
          <a:p>
            <a:pPr marL="514350" indent="-514350">
              <a:buFont typeface="Wingdings" pitchFamily="2" charset="2"/>
              <a:buChar char="v"/>
            </a:pPr>
            <a:endParaRPr lang="fa-IR" sz="2800" dirty="0" smtClean="0"/>
          </a:p>
          <a:p>
            <a:pPr marL="514350" indent="-514350">
              <a:buFont typeface="Wingdings" pitchFamily="2" charset="2"/>
              <a:buChar char="v"/>
            </a:pPr>
            <a:endParaRPr lang="fa-IR" sz="2800" dirty="0"/>
          </a:p>
          <a:p>
            <a:pPr marL="514350" indent="-514350">
              <a:buFont typeface="Wingdings" pitchFamily="2" charset="2"/>
              <a:buChar char="v"/>
            </a:pPr>
            <a:endParaRPr lang="fa-IR" sz="2800" dirty="0" smtClean="0"/>
          </a:p>
          <a:p>
            <a:pPr marL="514350" indent="-514350">
              <a:buFont typeface="Wingdings" pitchFamily="2" charset="2"/>
              <a:buChar char="v"/>
            </a:pPr>
            <a:r>
              <a:rPr lang="fa-IR" sz="2800" dirty="0" smtClean="0"/>
              <a:t>مصرف صحيح </a:t>
            </a:r>
            <a:r>
              <a:rPr lang="fa-IR" sz="2800" dirty="0" smtClean="0">
                <a:solidFill>
                  <a:srgbClr val="FF0000"/>
                </a:solidFill>
              </a:rPr>
              <a:t>داروها</a:t>
            </a:r>
            <a:r>
              <a:rPr lang="fa-IR" sz="2400" dirty="0" smtClean="0">
                <a:solidFill>
                  <a:srgbClr val="FF0000"/>
                </a:solidFill>
              </a:rPr>
              <a:t>(مراقبتهاي خاص داروئي با توجه به ويژگيهاي دارو به منظور پيشگيري از عوارض آن- روش نگهداري ازٍ</a:t>
            </a:r>
            <a:r>
              <a:rPr lang="en-US" sz="2400" dirty="0" smtClean="0">
                <a:solidFill>
                  <a:srgbClr val="FF0000"/>
                </a:solidFill>
              </a:rPr>
              <a:t>EPO</a:t>
            </a:r>
            <a:r>
              <a:rPr lang="fa-IR" sz="2400" dirty="0" smtClean="0">
                <a:solidFill>
                  <a:srgbClr val="FF0000"/>
                </a:solidFill>
              </a:rPr>
              <a:t> )</a:t>
            </a:r>
          </a:p>
          <a:p>
            <a:pPr marL="514350" indent="-514350">
              <a:buFont typeface="+mj-lt"/>
              <a:buAutoNum type="arabicPeriod"/>
            </a:pPr>
            <a:endParaRPr lang="fa-IR" sz="2800" dirty="0"/>
          </a:p>
          <a:p>
            <a:endParaRPr lang="fa-IR" sz="2800" dirty="0" smtClean="0"/>
          </a:p>
          <a:p>
            <a:endParaRPr lang="fa-IR" sz="2800" dirty="0"/>
          </a:p>
          <a:p>
            <a:endParaRPr lang="fa-IR" sz="2800" dirty="0" smtClean="0"/>
          </a:p>
          <a:p>
            <a:endParaRPr lang="fa-I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0" y="785794"/>
            <a:ext cx="9144000" cy="4974968"/>
          </a:xfrm>
          <a:prstGeom prst="rect">
            <a:avLst/>
          </a:prstGeom>
          <a:noFill/>
        </p:spPr>
        <p:txBody>
          <a:bodyPr wrap="square" rtlCol="1">
            <a:spAutoFit/>
          </a:bodyPr>
          <a:lstStyle/>
          <a:p>
            <a:pPr algn="ctr"/>
            <a:r>
              <a:rPr lang="fa-IR" b="1" i="1" dirty="0" smtClean="0">
                <a:solidFill>
                  <a:schemeClr val="tx2">
                    <a:lumMod val="60000"/>
                    <a:lumOff val="40000"/>
                  </a:schemeClr>
                </a:solidFill>
              </a:rPr>
              <a:t> </a:t>
            </a:r>
            <a:r>
              <a:rPr lang="fa-IR" sz="2800" b="1" i="1" dirty="0" smtClean="0">
                <a:solidFill>
                  <a:schemeClr val="tx2">
                    <a:lumMod val="60000"/>
                    <a:lumOff val="40000"/>
                  </a:schemeClr>
                </a:solidFill>
              </a:rPr>
              <a:t>جلسات مشاوره با مسئول تغذيه :</a:t>
            </a:r>
          </a:p>
          <a:p>
            <a:pPr algn="ctr"/>
            <a:endParaRPr lang="fa-IR" sz="2800" dirty="0" smtClean="0"/>
          </a:p>
          <a:p>
            <a:pPr>
              <a:lnSpc>
                <a:spcPct val="150000"/>
              </a:lnSpc>
              <a:buFont typeface="Wingdings" pitchFamily="2" charset="2"/>
              <a:buChar char="v"/>
            </a:pPr>
            <a:r>
              <a:rPr lang="fa-IR" sz="2800" dirty="0" smtClean="0"/>
              <a:t>معرفي 5گروه غذائي</a:t>
            </a:r>
          </a:p>
          <a:p>
            <a:pPr>
              <a:lnSpc>
                <a:spcPct val="150000"/>
              </a:lnSpc>
              <a:buFont typeface="Wingdings" pitchFamily="2" charset="2"/>
              <a:buChar char="v"/>
            </a:pPr>
            <a:r>
              <a:rPr lang="fa-IR" sz="2800" dirty="0" smtClean="0"/>
              <a:t>بررسي ارزشهاي بيولو‍‍ژيكي مواد غذاهاي مختلف</a:t>
            </a:r>
          </a:p>
          <a:p>
            <a:pPr>
              <a:lnSpc>
                <a:spcPct val="150000"/>
              </a:lnSpc>
              <a:buFont typeface="Wingdings" pitchFamily="2" charset="2"/>
              <a:buChar char="v"/>
            </a:pPr>
            <a:r>
              <a:rPr lang="fa-IR" sz="2800" dirty="0" smtClean="0"/>
              <a:t>جايگزينهاي مناسب  </a:t>
            </a:r>
          </a:p>
          <a:p>
            <a:pPr>
              <a:lnSpc>
                <a:spcPct val="150000"/>
              </a:lnSpc>
              <a:buFont typeface="Wingdings" pitchFamily="2" charset="2"/>
              <a:buChar char="v"/>
            </a:pPr>
            <a:r>
              <a:rPr lang="fa-IR" sz="2800" dirty="0" smtClean="0"/>
              <a:t>تعيين مناسب  برنامه غذائي براي هر بيماربر اساس :</a:t>
            </a:r>
          </a:p>
          <a:p>
            <a:pPr>
              <a:lnSpc>
                <a:spcPct val="150000"/>
              </a:lnSpc>
            </a:pPr>
            <a:r>
              <a:rPr lang="fa-IR" sz="2800" dirty="0" smtClean="0"/>
              <a:t>       (سن ،جنس،جثه،ميزان فعاليت، بيماريهاي همراه).</a:t>
            </a:r>
          </a:p>
          <a:p>
            <a:pPr>
              <a:lnSpc>
                <a:spcPct val="150000"/>
              </a:lnSpc>
              <a:buFont typeface="Wingdings" pitchFamily="2" charset="2"/>
              <a:buChar char="v"/>
            </a:pPr>
            <a:r>
              <a:rPr lang="fa-IR" sz="2800" dirty="0" smtClean="0"/>
              <a:t>تعيين محدوديتهاي نسبي يا ممنوعيتهاي مطلق</a:t>
            </a:r>
          </a:p>
        </p:txBody>
      </p:sp>
      <p:pic>
        <p:nvPicPr>
          <p:cNvPr id="1026" name="Picture 2" descr="F:\PyramidSliced.jpg"/>
          <p:cNvPicPr>
            <a:picLocks noChangeAspect="1" noChangeArrowheads="1"/>
          </p:cNvPicPr>
          <p:nvPr/>
        </p:nvPicPr>
        <p:blipFill>
          <a:blip r:embed="rId3" cstate="print"/>
          <a:srcRect/>
          <a:stretch>
            <a:fillRect/>
          </a:stretch>
        </p:blipFill>
        <p:spPr bwMode="auto">
          <a:xfrm>
            <a:off x="0" y="1857364"/>
            <a:ext cx="2656205" cy="278608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3" cstate="print"/>
          <a:stretch>
            <a:fillRect/>
          </a:stretch>
        </p:blipFill>
        <p:spPr>
          <a:xfrm>
            <a:off x="0" y="0"/>
            <a:ext cx="9144000" cy="6858000"/>
          </a:xfrm>
        </p:spPr>
      </p:pic>
      <p:sp>
        <p:nvSpPr>
          <p:cNvPr id="8" name="Rectangle 7"/>
          <p:cNvSpPr/>
          <p:nvPr/>
        </p:nvSpPr>
        <p:spPr>
          <a:xfrm>
            <a:off x="0" y="357166"/>
            <a:ext cx="9144000" cy="6647974"/>
          </a:xfrm>
          <a:prstGeom prst="rect">
            <a:avLst/>
          </a:prstGeom>
        </p:spPr>
        <p:txBody>
          <a:bodyPr wrap="square">
            <a:spAutoFit/>
          </a:bodyPr>
          <a:lstStyle/>
          <a:p>
            <a:pPr algn="ctr">
              <a:lnSpc>
                <a:spcPct val="150000"/>
              </a:lnSpc>
            </a:pPr>
            <a:r>
              <a:rPr lang="fa-IR" sz="3200" b="1" i="1" dirty="0" smtClean="0">
                <a:solidFill>
                  <a:schemeClr val="tx2">
                    <a:lumMod val="60000"/>
                    <a:lumOff val="40000"/>
                  </a:schemeClr>
                </a:solidFill>
              </a:rPr>
              <a:t>اقدامات آموزشي:</a:t>
            </a:r>
          </a:p>
          <a:p>
            <a:pPr>
              <a:lnSpc>
                <a:spcPct val="150000"/>
              </a:lnSpc>
              <a:buFont typeface="Wingdings" pitchFamily="2" charset="2"/>
              <a:buChar char="v"/>
            </a:pPr>
            <a:r>
              <a:rPr lang="fa-IR" sz="2800" dirty="0" smtClean="0"/>
              <a:t>كنترل مصرف مايعات(بيمار حد مجاز مصرف مايعات را</a:t>
            </a:r>
          </a:p>
          <a:p>
            <a:pPr>
              <a:lnSpc>
                <a:spcPct val="150000"/>
              </a:lnSpc>
            </a:pPr>
            <a:r>
              <a:rPr lang="fa-IR" sz="2800" dirty="0" smtClean="0"/>
              <a:t> بداند </a:t>
            </a:r>
          </a:p>
          <a:p>
            <a:pPr>
              <a:lnSpc>
                <a:spcPct val="150000"/>
              </a:lnSpc>
              <a:buFont typeface="Wingdings" pitchFamily="2" charset="2"/>
              <a:buChar char="v"/>
            </a:pPr>
            <a:endParaRPr lang="fa-IR" sz="2800" dirty="0" smtClean="0"/>
          </a:p>
          <a:p>
            <a:pPr>
              <a:lnSpc>
                <a:spcPct val="150000"/>
              </a:lnSpc>
            </a:pPr>
            <a:endParaRPr lang="fa-IR" sz="2800" dirty="0"/>
          </a:p>
          <a:p>
            <a:pPr>
              <a:lnSpc>
                <a:spcPct val="150000"/>
              </a:lnSpc>
              <a:buFont typeface="Wingdings" pitchFamily="2" charset="2"/>
              <a:buChar char="v"/>
            </a:pPr>
            <a:r>
              <a:rPr lang="fa-IR" sz="2800" dirty="0" smtClean="0"/>
              <a:t>كنترل وزن </a:t>
            </a:r>
            <a:r>
              <a:rPr lang="fa-IR" dirty="0" smtClean="0"/>
              <a:t>(بررسي ادم در اندام ها)</a:t>
            </a:r>
          </a:p>
          <a:p>
            <a:pPr>
              <a:lnSpc>
                <a:spcPct val="150000"/>
              </a:lnSpc>
              <a:buFont typeface="Wingdings" pitchFamily="2" charset="2"/>
              <a:buChar char="v"/>
            </a:pPr>
            <a:endParaRPr lang="fa-IR" sz="2800" dirty="0" smtClean="0"/>
          </a:p>
          <a:p>
            <a:pPr>
              <a:lnSpc>
                <a:spcPct val="150000"/>
              </a:lnSpc>
              <a:buFont typeface="Wingdings" pitchFamily="2" charset="2"/>
              <a:buChar char="v"/>
            </a:pPr>
            <a:endParaRPr lang="fa-IR" sz="2800" dirty="0"/>
          </a:p>
          <a:p>
            <a:pPr>
              <a:lnSpc>
                <a:spcPct val="150000"/>
              </a:lnSpc>
              <a:buFont typeface="Wingdings" pitchFamily="2" charset="2"/>
              <a:buChar char="v"/>
            </a:pPr>
            <a:r>
              <a:rPr lang="fa-IR" sz="2800" dirty="0" smtClean="0"/>
              <a:t>كنترل فشار خون</a:t>
            </a:r>
          </a:p>
          <a:p>
            <a:pPr>
              <a:lnSpc>
                <a:spcPct val="150000"/>
              </a:lnSpc>
              <a:buFont typeface="Wingdings" pitchFamily="2" charset="2"/>
              <a:buChar char="v"/>
            </a:pPr>
            <a:endParaRPr lang="fa-IR" sz="2800" dirty="0"/>
          </a:p>
        </p:txBody>
      </p:sp>
      <p:pic>
        <p:nvPicPr>
          <p:cNvPr id="7" name="Picture 8" descr="F:\My picture\Picture honarvar\honarvar\ی4.jpg"/>
          <p:cNvPicPr>
            <a:picLocks noChangeAspect="1" noChangeArrowheads="1"/>
          </p:cNvPicPr>
          <p:nvPr/>
        </p:nvPicPr>
        <p:blipFill>
          <a:blip r:embed="rId4" cstate="print"/>
          <a:srcRect/>
          <a:stretch>
            <a:fillRect/>
          </a:stretch>
        </p:blipFill>
        <p:spPr bwMode="auto">
          <a:xfrm>
            <a:off x="0" y="357166"/>
            <a:ext cx="2500298" cy="2143140"/>
          </a:xfrm>
          <a:prstGeom prst="rect">
            <a:avLst/>
          </a:prstGeom>
          <a:noFill/>
        </p:spPr>
      </p:pic>
      <p:pic>
        <p:nvPicPr>
          <p:cNvPr id="10" name="Picture 7" descr="F:\My picture\Picture honarvar\honarvar\thumbnailCA3PAWQG.jpg"/>
          <p:cNvPicPr>
            <a:picLocks noChangeAspect="1" noChangeArrowheads="1"/>
          </p:cNvPicPr>
          <p:nvPr/>
        </p:nvPicPr>
        <p:blipFill>
          <a:blip r:embed="rId5" cstate="print"/>
          <a:srcRect/>
          <a:stretch>
            <a:fillRect/>
          </a:stretch>
        </p:blipFill>
        <p:spPr bwMode="auto">
          <a:xfrm>
            <a:off x="0" y="4500546"/>
            <a:ext cx="2500298" cy="2357454"/>
          </a:xfrm>
          <a:prstGeom prst="rect">
            <a:avLst/>
          </a:prstGeom>
          <a:noFill/>
        </p:spPr>
      </p:pic>
      <p:pic>
        <p:nvPicPr>
          <p:cNvPr id="3" name="Picture 2" descr="F:\My picture\Picture honarvar\,weight.jpg"/>
          <p:cNvPicPr>
            <a:picLocks noChangeAspect="1" noChangeArrowheads="1"/>
          </p:cNvPicPr>
          <p:nvPr/>
        </p:nvPicPr>
        <p:blipFill>
          <a:blip r:embed="rId6" cstate="print"/>
          <a:srcRect/>
          <a:stretch>
            <a:fillRect/>
          </a:stretch>
        </p:blipFill>
        <p:spPr bwMode="auto">
          <a:xfrm>
            <a:off x="0" y="2500306"/>
            <a:ext cx="2500298" cy="200026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0" y="285728"/>
            <a:ext cx="9144000" cy="6340197"/>
          </a:xfrm>
          <a:prstGeom prst="rect">
            <a:avLst/>
          </a:prstGeom>
          <a:noFill/>
        </p:spPr>
        <p:txBody>
          <a:bodyPr wrap="square" rtlCol="1">
            <a:spAutoFit/>
          </a:bodyPr>
          <a:lstStyle/>
          <a:p>
            <a:pPr algn="ctr"/>
            <a:r>
              <a:rPr lang="fa-IR" sz="3200" b="1" i="1" dirty="0" smtClean="0">
                <a:solidFill>
                  <a:schemeClr val="tx2">
                    <a:lumMod val="60000"/>
                    <a:lumOff val="40000"/>
                  </a:schemeClr>
                </a:solidFill>
              </a:rPr>
              <a:t>استحمام:</a:t>
            </a:r>
          </a:p>
          <a:p>
            <a:pPr>
              <a:lnSpc>
                <a:spcPct val="150000"/>
              </a:lnSpc>
            </a:pPr>
            <a:r>
              <a:rPr lang="fa-IR" sz="2800" dirty="0" smtClean="0"/>
              <a:t>داشتن كاتتر مانع از حمام كردن بيما رنيست  فقط بايد به وي توصيه شود كه از وان استفاده نكند.</a:t>
            </a:r>
          </a:p>
          <a:p>
            <a:pPr>
              <a:lnSpc>
                <a:spcPct val="150000"/>
              </a:lnSpc>
            </a:pPr>
            <a:endParaRPr lang="fa-IR" sz="2800" dirty="0" smtClean="0"/>
          </a:p>
          <a:p>
            <a:pPr>
              <a:lnSpc>
                <a:spcPct val="150000"/>
              </a:lnSpc>
            </a:pPr>
            <a:endParaRPr lang="fa-IR" sz="2800" dirty="0" smtClean="0"/>
          </a:p>
          <a:p>
            <a:pPr>
              <a:lnSpc>
                <a:spcPct val="150000"/>
              </a:lnSpc>
            </a:pPr>
            <a:endParaRPr lang="fa-IR" sz="2800" dirty="0"/>
          </a:p>
          <a:p>
            <a:pPr>
              <a:lnSpc>
                <a:spcPct val="150000"/>
              </a:lnSpc>
            </a:pPr>
            <a:r>
              <a:rPr lang="fa-IR" sz="2800" dirty="0" smtClean="0"/>
              <a:t>تميز بودن محل اتصال لاينها به رگ در كنترل عفونت يكي از عمده ترين موارد است.</a:t>
            </a:r>
          </a:p>
          <a:p>
            <a:pPr>
              <a:lnSpc>
                <a:spcPct val="150000"/>
              </a:lnSpc>
            </a:pPr>
            <a:r>
              <a:rPr lang="fa-IR" sz="2800" dirty="0"/>
              <a:t> </a:t>
            </a:r>
            <a:r>
              <a:rPr lang="fa-IR" sz="2800" dirty="0" smtClean="0"/>
              <a:t>دراين بيماران بدليل خشكي پوست ناشي از شرايط اورميك بايد ازمصرف  صابونهاي قليايئ پرهيز كرد</a:t>
            </a:r>
            <a:endParaRPr lang="fa-IR" sz="2800" dirty="0"/>
          </a:p>
        </p:txBody>
      </p:sp>
      <p:pic>
        <p:nvPicPr>
          <p:cNvPr id="6" name="Picture 9" descr="F:\My picture\Picture honarvar\honarvar\ح1.jpg"/>
          <p:cNvPicPr>
            <a:picLocks noChangeAspect="1" noChangeArrowheads="1"/>
          </p:cNvPicPr>
          <p:nvPr/>
        </p:nvPicPr>
        <p:blipFill>
          <a:blip r:embed="rId3" cstate="print"/>
          <a:srcRect/>
          <a:stretch>
            <a:fillRect/>
          </a:stretch>
        </p:blipFill>
        <p:spPr bwMode="auto">
          <a:xfrm>
            <a:off x="428596" y="1571612"/>
            <a:ext cx="2357454" cy="2000264"/>
          </a:xfrm>
          <a:prstGeom prst="rect">
            <a:avLst/>
          </a:prstGeom>
          <a:noFill/>
        </p:spPr>
      </p:pic>
      <p:pic>
        <p:nvPicPr>
          <p:cNvPr id="7" name="Picture 5" descr="F:\My picture\Picture honarvar\honarvar\2ح.jpg"/>
          <p:cNvPicPr>
            <a:picLocks noChangeAspect="1" noChangeArrowheads="1"/>
          </p:cNvPicPr>
          <p:nvPr/>
        </p:nvPicPr>
        <p:blipFill>
          <a:blip r:embed="rId4" cstate="print"/>
          <a:srcRect/>
          <a:stretch>
            <a:fillRect/>
          </a:stretch>
        </p:blipFill>
        <p:spPr bwMode="auto">
          <a:xfrm>
            <a:off x="3714744" y="1785926"/>
            <a:ext cx="2357454" cy="1857388"/>
          </a:xfrm>
          <a:prstGeom prst="rect">
            <a:avLst/>
          </a:prstGeom>
          <a:noFill/>
        </p:spPr>
      </p:pic>
      <p:sp>
        <p:nvSpPr>
          <p:cNvPr id="8" name="TextBox 7"/>
          <p:cNvSpPr txBox="1"/>
          <p:nvPr/>
        </p:nvSpPr>
        <p:spPr>
          <a:xfrm rot="20793201">
            <a:off x="3786182" y="2428868"/>
            <a:ext cx="2143140" cy="923330"/>
          </a:xfrm>
          <a:prstGeom prst="rect">
            <a:avLst/>
          </a:prstGeom>
          <a:noFill/>
        </p:spPr>
        <p:txBody>
          <a:bodyPr wrap="square" rtlCol="1">
            <a:spAutoFit/>
          </a:bodyPr>
          <a:lstStyle/>
          <a:p>
            <a:pPr algn="ctr"/>
            <a:r>
              <a:rPr lang="fa-IR" sz="5400" dirty="0" smtClean="0">
                <a:solidFill>
                  <a:srgbClr val="FF0000"/>
                </a:solidFill>
              </a:rPr>
              <a:t>ممنوع</a:t>
            </a:r>
            <a:endParaRPr lang="fa-IR" sz="54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3" cstate="print"/>
          <a:stretch>
            <a:fillRect/>
          </a:stretch>
        </p:blipFill>
        <p:spPr>
          <a:xfrm>
            <a:off x="0" y="0"/>
            <a:ext cx="9144000" cy="6858000"/>
          </a:xfrm>
        </p:spPr>
      </p:pic>
      <p:sp>
        <p:nvSpPr>
          <p:cNvPr id="5" name="TextBox 4"/>
          <p:cNvSpPr txBox="1"/>
          <p:nvPr/>
        </p:nvSpPr>
        <p:spPr>
          <a:xfrm>
            <a:off x="0" y="0"/>
            <a:ext cx="9144000" cy="5216813"/>
          </a:xfrm>
          <a:prstGeom prst="rect">
            <a:avLst/>
          </a:prstGeom>
          <a:noFill/>
        </p:spPr>
        <p:txBody>
          <a:bodyPr wrap="square" rtlCol="1">
            <a:spAutoFit/>
          </a:bodyPr>
          <a:lstStyle/>
          <a:p>
            <a:pPr algn="ctr"/>
            <a:r>
              <a:rPr lang="fa-IR" sz="3600" b="1" i="1" dirty="0" smtClean="0">
                <a:solidFill>
                  <a:schemeClr val="tx2">
                    <a:lumMod val="60000"/>
                    <a:lumOff val="40000"/>
                  </a:schemeClr>
                </a:solidFill>
              </a:rPr>
              <a:t>يبوست</a:t>
            </a:r>
          </a:p>
          <a:p>
            <a:endParaRPr lang="fa-IR" dirty="0" smtClean="0"/>
          </a:p>
          <a:p>
            <a:pPr algn="ctr">
              <a:lnSpc>
                <a:spcPct val="150000"/>
              </a:lnSpc>
            </a:pPr>
            <a:r>
              <a:rPr lang="fa-IR" sz="2800" dirty="0" smtClean="0"/>
              <a:t>در بيماران دياليزي يبوست مشكلي شايع است كه علل زيادي دارد از جمله:</a:t>
            </a:r>
          </a:p>
          <a:p>
            <a:pPr>
              <a:lnSpc>
                <a:spcPct val="150000"/>
              </a:lnSpc>
              <a:buFont typeface="Wingdings" pitchFamily="2" charset="2"/>
              <a:buChar char="v"/>
            </a:pPr>
            <a:r>
              <a:rPr lang="fa-IR" sz="2800" dirty="0" smtClean="0"/>
              <a:t>  دريافت مايع كم</a:t>
            </a:r>
          </a:p>
          <a:p>
            <a:pPr>
              <a:lnSpc>
                <a:spcPct val="150000"/>
              </a:lnSpc>
              <a:buFont typeface="Wingdings" pitchFamily="2" charset="2"/>
              <a:buChar char="v"/>
            </a:pPr>
            <a:r>
              <a:rPr lang="fa-IR" sz="2800" dirty="0" smtClean="0"/>
              <a:t>  محدوديت هاي غذائي كه در بيمار دياليزي بايد رعايت شود</a:t>
            </a:r>
            <a:r>
              <a:rPr lang="fa-IR" dirty="0" smtClean="0">
                <a:solidFill>
                  <a:srgbClr val="FF0000"/>
                </a:solidFill>
              </a:rPr>
              <a:t>(مصرف</a:t>
            </a:r>
            <a:r>
              <a:rPr lang="fa-IR" sz="2800" dirty="0" smtClean="0">
                <a:solidFill>
                  <a:srgbClr val="FF0000"/>
                </a:solidFill>
              </a:rPr>
              <a:t> </a:t>
            </a:r>
            <a:r>
              <a:rPr lang="fa-IR" dirty="0" smtClean="0">
                <a:solidFill>
                  <a:srgbClr val="FF0000"/>
                </a:solidFill>
              </a:rPr>
              <a:t>كم ميوه ها-    سبزيجات چون پتاسيم اين مواد بالاست</a:t>
            </a:r>
            <a:r>
              <a:rPr lang="fa-IR" dirty="0" smtClean="0"/>
              <a:t>)</a:t>
            </a:r>
          </a:p>
          <a:p>
            <a:pPr>
              <a:lnSpc>
                <a:spcPct val="150000"/>
              </a:lnSpc>
              <a:buFont typeface="Wingdings" pitchFamily="2" charset="2"/>
              <a:buChar char="v"/>
            </a:pPr>
            <a:r>
              <a:rPr lang="fa-IR" sz="2800" dirty="0" smtClean="0"/>
              <a:t>  مصرف دارو هاي مسكن</a:t>
            </a:r>
          </a:p>
          <a:p>
            <a:pPr>
              <a:lnSpc>
                <a:spcPct val="150000"/>
              </a:lnSpc>
              <a:buFont typeface="Wingdings" pitchFamily="2" charset="2"/>
              <a:buChar char="v"/>
            </a:pPr>
            <a:r>
              <a:rPr lang="fa-IR" sz="2800" dirty="0" smtClean="0"/>
              <a:t>  نداشتن تحرك كافي</a:t>
            </a:r>
          </a:p>
          <a:p>
            <a:pPr>
              <a:lnSpc>
                <a:spcPct val="150000"/>
              </a:lnSpc>
              <a:buFont typeface="Wingdings" pitchFamily="2" charset="2"/>
              <a:buChar char="v"/>
            </a:pPr>
            <a:r>
              <a:rPr lang="fa-IR" sz="2800" dirty="0" smtClean="0"/>
              <a:t>   مصرف بعضي داروها مثل </a:t>
            </a:r>
            <a:r>
              <a:rPr lang="fa-IR" sz="2800" dirty="0" smtClean="0">
                <a:solidFill>
                  <a:srgbClr val="FF0000"/>
                </a:solidFill>
              </a:rPr>
              <a:t>(كلسيم- آلومينيم-تركيبات آهن)</a:t>
            </a:r>
            <a:endParaRPr lang="fa-IR" sz="28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0" y="1000108"/>
            <a:ext cx="9144000" cy="3416320"/>
          </a:xfrm>
          <a:prstGeom prst="rect">
            <a:avLst/>
          </a:prstGeom>
          <a:noFill/>
        </p:spPr>
        <p:txBody>
          <a:bodyPr wrap="square" rtlCol="1">
            <a:spAutoFit/>
          </a:bodyPr>
          <a:lstStyle/>
          <a:p>
            <a:pPr algn="ctr">
              <a:lnSpc>
                <a:spcPct val="150000"/>
              </a:lnSpc>
            </a:pPr>
            <a:r>
              <a:rPr lang="fa-IR" sz="3200" b="1" i="1" dirty="0" smtClean="0">
                <a:solidFill>
                  <a:schemeClr val="tx2">
                    <a:lumMod val="60000"/>
                    <a:lumOff val="40000"/>
                  </a:schemeClr>
                </a:solidFill>
              </a:rPr>
              <a:t>  پوست </a:t>
            </a:r>
          </a:p>
          <a:p>
            <a:pPr>
              <a:lnSpc>
                <a:spcPct val="150000"/>
              </a:lnSpc>
            </a:pPr>
            <a:r>
              <a:rPr lang="fa-IR" sz="2800" b="1" i="1" dirty="0" smtClean="0"/>
              <a:t>  </a:t>
            </a:r>
            <a:r>
              <a:rPr lang="fa-IR" sz="2800" dirty="0" smtClean="0"/>
              <a:t>در افراد دياليزي مواد زائدكه بايد از كليه دفع شوند دفع نشده و مقدارش در خون بالا رفته و در سطح پوست رسوب ميكند  از طرفي محدوديت مايعات هم باعث خشكي پوست ميشود،تجمع فسفر در بدن باعث خارش شديد شده كه در ماههاي سرد سال شدت بيشتري پيدا ميكند</a:t>
            </a:r>
            <a:endParaRPr lang="fa-IR"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170" name="Picture 2" descr="F:\My picture\Background\Green\t0137a.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
        <p:nvSpPr>
          <p:cNvPr id="7" name="TextBox 6"/>
          <p:cNvSpPr txBox="1"/>
          <p:nvPr/>
        </p:nvSpPr>
        <p:spPr>
          <a:xfrm>
            <a:off x="0" y="571480"/>
            <a:ext cx="8786842" cy="3416320"/>
          </a:xfrm>
          <a:prstGeom prst="rect">
            <a:avLst/>
          </a:prstGeom>
          <a:noFill/>
        </p:spPr>
        <p:txBody>
          <a:bodyPr wrap="square" rtlCol="1">
            <a:spAutoFit/>
          </a:bodyPr>
          <a:lstStyle/>
          <a:p>
            <a:pPr algn="ctr">
              <a:lnSpc>
                <a:spcPct val="150000"/>
              </a:lnSpc>
            </a:pPr>
            <a:r>
              <a:rPr lang="fa-IR" sz="3200" b="1" i="1" dirty="0" smtClean="0">
                <a:solidFill>
                  <a:schemeClr val="tx2">
                    <a:lumMod val="60000"/>
                    <a:lumOff val="40000"/>
                  </a:schemeClr>
                </a:solidFill>
              </a:rPr>
              <a:t>ورزش و فعا ليتهاي روز مره</a:t>
            </a:r>
          </a:p>
          <a:p>
            <a:pPr>
              <a:lnSpc>
                <a:spcPct val="150000"/>
              </a:lnSpc>
            </a:pPr>
            <a:r>
              <a:rPr lang="fa-IR" sz="2800" dirty="0" smtClean="0">
                <a:solidFill>
                  <a:schemeClr val="bg1"/>
                </a:solidFill>
              </a:rPr>
              <a:t>بيمار دياليزي بعد از گذراندن دوره حاد بيماري ميتواند فعاليتهاي قبلي خود را تا حدي به عهده بگيرد  اين امر در بهبود شرايط روحي و </a:t>
            </a:r>
            <a:r>
              <a:rPr lang="fa-IR" sz="2800" smtClean="0">
                <a:solidFill>
                  <a:schemeClr val="bg1"/>
                </a:solidFill>
              </a:rPr>
              <a:t>رواني ،بسيار </a:t>
            </a:r>
            <a:r>
              <a:rPr lang="fa-IR" sz="2800" dirty="0" smtClean="0">
                <a:solidFill>
                  <a:schemeClr val="bg1"/>
                </a:solidFill>
              </a:rPr>
              <a:t>موثر است</a:t>
            </a:r>
          </a:p>
          <a:p>
            <a:pPr>
              <a:lnSpc>
                <a:spcPct val="150000"/>
              </a:lnSpc>
            </a:pPr>
            <a:r>
              <a:rPr lang="fa-IR" sz="2800" dirty="0" smtClean="0">
                <a:solidFill>
                  <a:schemeClr val="bg1"/>
                </a:solidFill>
              </a:rPr>
              <a:t>انجام ورزشهاي سبك مثل  نرمش و پياده روي نيز توصيه ميشود</a:t>
            </a:r>
            <a:endParaRPr lang="fa-IR" sz="2800" dirty="0">
              <a:solidFill>
                <a:schemeClr val="bg1"/>
              </a:solidFill>
            </a:endParaRPr>
          </a:p>
        </p:txBody>
      </p:sp>
      <p:pic>
        <p:nvPicPr>
          <p:cNvPr id="8" name="Picture 6" descr="F:\My picture\Picture honarvar\honarvar\honarvar5M.jpg"/>
          <p:cNvPicPr>
            <a:picLocks noChangeAspect="1" noChangeArrowheads="1"/>
          </p:cNvPicPr>
          <p:nvPr/>
        </p:nvPicPr>
        <p:blipFill>
          <a:blip r:embed="rId3" cstate="print"/>
          <a:srcRect/>
          <a:stretch>
            <a:fillRect/>
          </a:stretch>
        </p:blipFill>
        <p:spPr bwMode="auto">
          <a:xfrm>
            <a:off x="5857852" y="4143380"/>
            <a:ext cx="3286148" cy="27146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7436" y="-5577"/>
            <a:ext cx="9151436" cy="6863577"/>
          </a:xfrm>
        </p:spPr>
      </p:pic>
      <p:sp>
        <p:nvSpPr>
          <p:cNvPr id="5" name="Rectangle 4"/>
          <p:cNvSpPr/>
          <p:nvPr/>
        </p:nvSpPr>
        <p:spPr>
          <a:xfrm>
            <a:off x="0" y="0"/>
            <a:ext cx="9144000" cy="5539978"/>
          </a:xfrm>
          <a:prstGeom prst="rect">
            <a:avLst/>
          </a:prstGeom>
        </p:spPr>
        <p:txBody>
          <a:bodyPr wrap="square">
            <a:spAutoFit/>
          </a:bodyPr>
          <a:lstStyle/>
          <a:p>
            <a:pPr algn="ctr"/>
            <a:r>
              <a:rPr lang="fa-IR" sz="3200" b="1" i="1" dirty="0" smtClean="0">
                <a:solidFill>
                  <a:schemeClr val="tx2">
                    <a:lumMod val="60000"/>
                    <a:lumOff val="40000"/>
                  </a:schemeClr>
                </a:solidFill>
              </a:rPr>
              <a:t>مراقبت وپرستاري از بيماران در بخش هاي همودياليز</a:t>
            </a:r>
          </a:p>
          <a:p>
            <a:pPr algn="ctr"/>
            <a:endParaRPr lang="fa-IR" sz="2800" dirty="0" smtClean="0">
              <a:solidFill>
                <a:schemeClr val="tx2">
                  <a:lumMod val="60000"/>
                  <a:lumOff val="40000"/>
                </a:schemeClr>
              </a:solidFill>
            </a:endParaRPr>
          </a:p>
          <a:p>
            <a:pPr>
              <a:lnSpc>
                <a:spcPct val="150000"/>
              </a:lnSpc>
              <a:buFont typeface="Wingdings" pitchFamily="2" charset="2"/>
              <a:buChar char="v"/>
            </a:pPr>
            <a:r>
              <a:rPr lang="fa-IR" sz="2800" dirty="0" smtClean="0"/>
              <a:t>پذيرش و ارزيابي بيمار قبل از دياليز</a:t>
            </a:r>
          </a:p>
          <a:p>
            <a:pPr>
              <a:lnSpc>
                <a:spcPct val="150000"/>
              </a:lnSpc>
              <a:buFont typeface="Wingdings" pitchFamily="2" charset="2"/>
              <a:buChar char="v"/>
            </a:pPr>
            <a:r>
              <a:rPr lang="fa-IR" sz="2800" dirty="0" smtClean="0"/>
              <a:t>در ابتدا ورود ارز يابي سطح </a:t>
            </a:r>
            <a:r>
              <a:rPr lang="fa-IR" sz="2800" smtClean="0"/>
              <a:t>هوشياري (اورينتايشن) </a:t>
            </a:r>
            <a:r>
              <a:rPr lang="fa-IR" sz="2800" dirty="0" smtClean="0"/>
              <a:t>بيمارانجام ميشود </a:t>
            </a:r>
          </a:p>
          <a:p>
            <a:pPr>
              <a:lnSpc>
                <a:spcPct val="150000"/>
              </a:lnSpc>
              <a:buFont typeface="Wingdings" pitchFamily="2" charset="2"/>
              <a:buChar char="v"/>
            </a:pPr>
            <a:r>
              <a:rPr lang="fa-IR" sz="2800" dirty="0" smtClean="0"/>
              <a:t>بررسي وضع تنفسي بيمار ودر صورت لزوم استفاده از اكسيژن</a:t>
            </a:r>
          </a:p>
          <a:p>
            <a:pPr>
              <a:lnSpc>
                <a:spcPct val="150000"/>
              </a:lnSpc>
              <a:buFont typeface="Wingdings" pitchFamily="2" charset="2"/>
              <a:buChar char="v"/>
            </a:pPr>
            <a:r>
              <a:rPr lang="fa-IR" sz="2800" dirty="0" smtClean="0"/>
              <a:t>كنترل وزن</a:t>
            </a:r>
          </a:p>
          <a:p>
            <a:pPr>
              <a:lnSpc>
                <a:spcPct val="150000"/>
              </a:lnSpc>
              <a:buFont typeface="Wingdings" pitchFamily="2" charset="2"/>
              <a:buChar char="v"/>
            </a:pPr>
            <a:r>
              <a:rPr lang="fa-IR" sz="2800" dirty="0" smtClean="0"/>
              <a:t>كنترل فشار خون </a:t>
            </a:r>
          </a:p>
          <a:p>
            <a:pPr>
              <a:lnSpc>
                <a:spcPct val="150000"/>
              </a:lnSpc>
              <a:buFont typeface="Wingdings" pitchFamily="2" charset="2"/>
              <a:buChar char="v"/>
            </a:pPr>
            <a:r>
              <a:rPr lang="fa-IR" sz="2800" dirty="0" smtClean="0"/>
              <a:t>در صورتي كه بيمار بستري است خواندن دقيق دستور دياليز</a:t>
            </a:r>
          </a:p>
          <a:p>
            <a:pPr>
              <a:lnSpc>
                <a:spcPct val="150000"/>
              </a:lnSpc>
              <a:buFont typeface="Wingdings" pitchFamily="2" charset="2"/>
              <a:buChar char="v"/>
            </a:pPr>
            <a:r>
              <a:rPr lang="fa-IR" sz="2800" dirty="0" smtClean="0"/>
              <a:t>بررسي جواب آزمايشات</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285784" y="571480"/>
            <a:ext cx="8786874" cy="5940088"/>
          </a:xfrm>
          <a:prstGeom prst="rect">
            <a:avLst/>
          </a:prstGeom>
          <a:noFill/>
        </p:spPr>
        <p:txBody>
          <a:bodyPr wrap="square" rtlCol="1">
            <a:spAutoFit/>
          </a:bodyPr>
          <a:lstStyle/>
          <a:p>
            <a:r>
              <a:rPr lang="fa-IR" sz="3200" b="1" i="1" dirty="0" smtClean="0">
                <a:solidFill>
                  <a:schemeClr val="tx2">
                    <a:lumMod val="60000"/>
                    <a:lumOff val="40000"/>
                  </a:schemeClr>
                </a:solidFill>
              </a:rPr>
              <a:t>منابع:</a:t>
            </a:r>
          </a:p>
          <a:p>
            <a:pPr>
              <a:lnSpc>
                <a:spcPct val="150000"/>
              </a:lnSpc>
            </a:pPr>
            <a:r>
              <a:rPr lang="fa-IR" sz="2800" dirty="0" smtClean="0"/>
              <a:t>مراقبتهاي پرستاري در بخشهاي </a:t>
            </a:r>
            <a:r>
              <a:rPr lang="en-US" sz="2800" dirty="0" smtClean="0"/>
              <a:t>ICU-CCU</a:t>
            </a:r>
            <a:r>
              <a:rPr lang="fa-IR" sz="2800" dirty="0" smtClean="0"/>
              <a:t>ودياليز(مولفين-منصوره ذاكري مقدم-منصوره علي اصغر پور)</a:t>
            </a:r>
          </a:p>
          <a:p>
            <a:pPr>
              <a:lnSpc>
                <a:spcPct val="150000"/>
              </a:lnSpc>
            </a:pPr>
            <a:r>
              <a:rPr lang="fa-IR" sz="2800" dirty="0" smtClean="0"/>
              <a:t>پرستاري داخلي و جراحي كليه (برونر-سودارث)</a:t>
            </a:r>
          </a:p>
          <a:p>
            <a:pPr>
              <a:lnSpc>
                <a:spcPct val="150000"/>
              </a:lnSpc>
            </a:pPr>
            <a:r>
              <a:rPr lang="fa-IR" sz="2800" dirty="0" smtClean="0"/>
              <a:t>استفاده از سايت</a:t>
            </a:r>
          </a:p>
          <a:p>
            <a:pPr>
              <a:lnSpc>
                <a:spcPct val="150000"/>
              </a:lnSpc>
            </a:pPr>
            <a:r>
              <a:rPr lang="en-US" sz="2800" dirty="0" smtClean="0"/>
              <a:t>Lawoffice.mohme.gov.ir/laws/dedicated</a:t>
            </a:r>
            <a:endParaRPr lang="fa-IR" sz="2800" dirty="0" smtClean="0"/>
          </a:p>
          <a:p>
            <a:pPr>
              <a:lnSpc>
                <a:spcPct val="150000"/>
              </a:lnSpc>
            </a:pPr>
            <a:r>
              <a:rPr lang="fa-IR" sz="2800" dirty="0" smtClean="0"/>
              <a:t>كتاب  پرستار و دياليز</a:t>
            </a:r>
          </a:p>
          <a:p>
            <a:pPr>
              <a:lnSpc>
                <a:spcPct val="150000"/>
              </a:lnSpc>
            </a:pPr>
            <a:r>
              <a:rPr lang="fa-IR" sz="2800" dirty="0" smtClean="0"/>
              <a:t>كتاب دياليز(نويسنده </a:t>
            </a:r>
            <a:r>
              <a:rPr lang="fa-IR" sz="2800" smtClean="0"/>
              <a:t>گان جان </a:t>
            </a:r>
            <a:r>
              <a:rPr lang="fa-IR" sz="2800" dirty="0" smtClean="0"/>
              <a:t>تي داگرداس-پيتر.بليك-تاد اينگ)</a:t>
            </a:r>
          </a:p>
          <a:p>
            <a:endParaRPr lang="fa-IR" dirty="0" smtClean="0"/>
          </a:p>
          <a:p>
            <a:endParaRPr lang="fa-IR" dirty="0" smtClean="0"/>
          </a:p>
          <a:p>
            <a:endParaRPr lang="fa-I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pic>
        <p:nvPicPr>
          <p:cNvPr id="614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6" name="TextBox 5"/>
          <p:cNvSpPr txBox="1"/>
          <p:nvPr/>
        </p:nvSpPr>
        <p:spPr>
          <a:xfrm>
            <a:off x="1000100" y="2285992"/>
            <a:ext cx="6429420" cy="1015663"/>
          </a:xfrm>
          <a:prstGeom prst="rect">
            <a:avLst/>
          </a:prstGeom>
          <a:noFill/>
        </p:spPr>
        <p:txBody>
          <a:bodyPr wrap="square" rtlCol="1">
            <a:spAutoFit/>
          </a:bodyPr>
          <a:lstStyle/>
          <a:p>
            <a:r>
              <a:rPr lang="fa-IR" sz="6000" b="1" i="1" dirty="0" smtClean="0">
                <a:solidFill>
                  <a:schemeClr val="bg1">
                    <a:lumMod val="95000"/>
                  </a:schemeClr>
                </a:solidFill>
              </a:rPr>
              <a:t>باتشكر از توجه شما</a:t>
            </a:r>
            <a:endParaRPr lang="fa-IR" sz="6000" b="1"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1" y="1"/>
            <a:ext cx="9722908" cy="6857999"/>
          </a:xfrm>
        </p:spPr>
      </p:pic>
      <p:sp>
        <p:nvSpPr>
          <p:cNvPr id="5" name="Rectangle 4"/>
          <p:cNvSpPr/>
          <p:nvPr/>
        </p:nvSpPr>
        <p:spPr>
          <a:xfrm>
            <a:off x="0" y="0"/>
            <a:ext cx="9644098" cy="6647974"/>
          </a:xfrm>
          <a:prstGeom prst="rect">
            <a:avLst/>
          </a:prstGeom>
        </p:spPr>
        <p:txBody>
          <a:bodyPr wrap="square">
            <a:spAutoFit/>
          </a:bodyPr>
          <a:lstStyle/>
          <a:p>
            <a:pPr algn="ctr">
              <a:lnSpc>
                <a:spcPct val="150000"/>
              </a:lnSpc>
            </a:pPr>
            <a:r>
              <a:rPr lang="fa-IR" sz="3200" b="1" i="1" dirty="0" smtClean="0">
                <a:solidFill>
                  <a:schemeClr val="tx2">
                    <a:lumMod val="60000"/>
                    <a:lumOff val="40000"/>
                  </a:schemeClr>
                </a:solidFill>
              </a:rPr>
              <a:t> گرفتن شرح حال مختصر در حد بررسي وارزيابي شرايط بيمار</a:t>
            </a:r>
          </a:p>
          <a:p>
            <a:pPr>
              <a:lnSpc>
                <a:spcPct val="150000"/>
              </a:lnSpc>
            </a:pPr>
            <a:r>
              <a:rPr lang="fa-IR" sz="2800" dirty="0" smtClean="0"/>
              <a:t>      آيا بيمار  سابقه دياليز دارد؟</a:t>
            </a:r>
          </a:p>
          <a:p>
            <a:r>
              <a:rPr lang="fa-IR" sz="2800" dirty="0" smtClean="0"/>
              <a:t>      آيا  بيمارسابقه فشار خون دارد؟</a:t>
            </a:r>
          </a:p>
          <a:p>
            <a:r>
              <a:rPr lang="fa-IR" sz="2800" dirty="0" smtClean="0"/>
              <a:t>                        </a:t>
            </a:r>
            <a:r>
              <a:rPr lang="fa-IR" sz="2800" dirty="0" smtClean="0">
                <a:solidFill>
                  <a:srgbClr val="FF0000"/>
                </a:solidFill>
              </a:rPr>
              <a:t>(داروهاي ضد فشار خون مصرف ميكند؟)</a:t>
            </a:r>
            <a:r>
              <a:rPr lang="fa-IR" sz="2800" dirty="0" smtClean="0"/>
              <a:t> </a:t>
            </a:r>
          </a:p>
          <a:p>
            <a:r>
              <a:rPr lang="fa-IR" sz="2800" dirty="0" smtClean="0"/>
              <a:t>     دوز هپارين</a:t>
            </a:r>
          </a:p>
          <a:p>
            <a:pPr>
              <a:lnSpc>
                <a:spcPct val="150000"/>
              </a:lnSpc>
            </a:pPr>
            <a:r>
              <a:rPr lang="fa-IR" sz="2800" dirty="0" smtClean="0"/>
              <a:t>     آيا بيمار  ديابت دارد؟</a:t>
            </a:r>
          </a:p>
          <a:p>
            <a:pPr>
              <a:lnSpc>
                <a:spcPct val="150000"/>
              </a:lnSpc>
            </a:pPr>
            <a:r>
              <a:rPr lang="fa-IR" sz="2800" dirty="0" smtClean="0">
                <a:solidFill>
                  <a:srgbClr val="FF0000"/>
                </a:solidFill>
              </a:rPr>
              <a:t>                       (  انسولين مصرف ميكند ؟)</a:t>
            </a:r>
          </a:p>
          <a:p>
            <a:pPr>
              <a:lnSpc>
                <a:spcPct val="150000"/>
              </a:lnSpc>
            </a:pPr>
            <a:r>
              <a:rPr lang="fa-IR" sz="2800" dirty="0" smtClean="0"/>
              <a:t>     آيا بيمار سابقه تشنج دارد يا نه؟</a:t>
            </a:r>
          </a:p>
          <a:p>
            <a:pPr>
              <a:lnSpc>
                <a:spcPct val="150000"/>
              </a:lnSpc>
            </a:pPr>
            <a:r>
              <a:rPr lang="fa-IR" sz="2800" dirty="0" smtClean="0">
                <a:solidFill>
                  <a:srgbClr val="FF0000"/>
                </a:solidFill>
              </a:rPr>
              <a:t>                       (داروي ضد تشنج مصرف ميكند؟)</a:t>
            </a:r>
          </a:p>
          <a:p>
            <a:r>
              <a:rPr lang="fa-IR" sz="2800" dirty="0" smtClean="0"/>
              <a:t>     آيا بيمار ادرار دارد  ؟ </a:t>
            </a:r>
          </a:p>
          <a:p>
            <a:r>
              <a:rPr lang="fa-IR" sz="2800" dirty="0" smtClean="0">
                <a:solidFill>
                  <a:srgbClr val="FF0000"/>
                </a:solidFill>
              </a:rPr>
              <a:t>                          (حجم ادرار وي چقدر است؟-به ادم بيمار و وضعيت تنفسي        وي بايد دقت كرد))</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571528"/>
            <a:ext cx="9144000" cy="7429528"/>
          </a:xfrm>
        </p:spPr>
      </p:pic>
      <p:sp>
        <p:nvSpPr>
          <p:cNvPr id="6" name="Rectangle 5"/>
          <p:cNvSpPr/>
          <p:nvPr/>
        </p:nvSpPr>
        <p:spPr>
          <a:xfrm>
            <a:off x="0" y="1"/>
            <a:ext cx="9144000" cy="5909310"/>
          </a:xfrm>
          <a:prstGeom prst="rect">
            <a:avLst/>
          </a:prstGeom>
        </p:spPr>
        <p:txBody>
          <a:bodyPr wrap="square">
            <a:spAutoFit/>
          </a:bodyPr>
          <a:lstStyle/>
          <a:p>
            <a:pPr>
              <a:lnSpc>
                <a:spcPct val="150000"/>
              </a:lnSpc>
            </a:pPr>
            <a:r>
              <a:rPr lang="fa-IR" sz="2800" dirty="0" smtClean="0"/>
              <a:t>بررسي راه مناسب براي دستيابي به عروق(فيستول،كاتتر،كورتكس)</a:t>
            </a:r>
          </a:p>
          <a:p>
            <a:pPr>
              <a:lnSpc>
                <a:spcPct val="150000"/>
              </a:lnSpc>
            </a:pPr>
            <a:r>
              <a:rPr lang="fa-IR" sz="2800" dirty="0" smtClean="0"/>
              <a:t> بررسي دقيق مسير عروقي از نظر :</a:t>
            </a:r>
          </a:p>
          <a:p>
            <a:pPr>
              <a:lnSpc>
                <a:spcPct val="150000"/>
              </a:lnSpc>
            </a:pPr>
            <a:r>
              <a:rPr lang="fa-IR" sz="2800" dirty="0" smtClean="0"/>
              <a:t>                                1- عفونت </a:t>
            </a:r>
          </a:p>
          <a:p>
            <a:pPr>
              <a:lnSpc>
                <a:spcPct val="150000"/>
              </a:lnSpc>
            </a:pPr>
            <a:r>
              <a:rPr lang="fa-IR" sz="2800" dirty="0" smtClean="0"/>
              <a:t>                                2-  التهاب و قرمزي </a:t>
            </a:r>
          </a:p>
          <a:p>
            <a:pPr>
              <a:lnSpc>
                <a:spcPct val="150000"/>
              </a:lnSpc>
            </a:pPr>
            <a:r>
              <a:rPr lang="fa-IR" sz="2800" dirty="0" smtClean="0"/>
              <a:t>                               3 - بررسي تريل(سوفل)</a:t>
            </a:r>
          </a:p>
          <a:p>
            <a:pPr>
              <a:lnSpc>
                <a:spcPct val="150000"/>
              </a:lnSpc>
            </a:pPr>
            <a:r>
              <a:rPr lang="fa-IR" sz="2800" dirty="0" smtClean="0"/>
              <a:t>                               4- ارزيابي وضعيت بهداشتي عروقي مورد استفاده</a:t>
            </a:r>
          </a:p>
          <a:p>
            <a:pPr>
              <a:lnSpc>
                <a:spcPct val="150000"/>
              </a:lnSpc>
            </a:pPr>
            <a:r>
              <a:rPr lang="fa-IR" sz="2800" dirty="0" smtClean="0"/>
              <a:t>انجام مراقبت پرستاري از راه عروقي باز در بيماران</a:t>
            </a:r>
          </a:p>
          <a:p>
            <a:pPr>
              <a:lnSpc>
                <a:spcPct val="150000"/>
              </a:lnSpc>
            </a:pPr>
            <a:r>
              <a:rPr lang="fa-IR" sz="2800" b="1" i="1" dirty="0" smtClean="0">
                <a:solidFill>
                  <a:srgbClr val="FF0000"/>
                </a:solidFill>
              </a:rPr>
              <a:t>(آموزش در مراقبت ازراههاي عروقي يك امر مداوم وبر اساس نياز بيمار بايد تكرار گردد)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1" y="0"/>
            <a:ext cx="9143999" cy="6858000"/>
          </a:xfrm>
        </p:spPr>
      </p:pic>
      <p:sp>
        <p:nvSpPr>
          <p:cNvPr id="5" name="TextBox 4"/>
          <p:cNvSpPr txBox="1"/>
          <p:nvPr/>
        </p:nvSpPr>
        <p:spPr>
          <a:xfrm>
            <a:off x="0" y="0"/>
            <a:ext cx="9144000" cy="5447645"/>
          </a:xfrm>
          <a:prstGeom prst="rect">
            <a:avLst/>
          </a:prstGeom>
          <a:noFill/>
        </p:spPr>
        <p:txBody>
          <a:bodyPr wrap="square" rtlCol="1">
            <a:spAutoFit/>
          </a:bodyPr>
          <a:lstStyle/>
          <a:p>
            <a:pPr algn="ctr">
              <a:lnSpc>
                <a:spcPct val="150000"/>
              </a:lnSpc>
            </a:pPr>
            <a:r>
              <a:rPr lang="fa-IR" sz="3200" b="1" i="1" dirty="0" smtClean="0">
                <a:solidFill>
                  <a:schemeClr val="tx2">
                    <a:lumMod val="60000"/>
                    <a:lumOff val="40000"/>
                  </a:schemeClr>
                </a:solidFill>
              </a:rPr>
              <a:t>يكي از نكات مهم انتخاب صافي مناسب است كه اين كار بر اساس اطلاعات وشناخت شما از بيمار است:</a:t>
            </a:r>
          </a:p>
          <a:p>
            <a:pPr>
              <a:lnSpc>
                <a:spcPct val="150000"/>
              </a:lnSpc>
              <a:buFont typeface="Wingdings" pitchFamily="2" charset="2"/>
              <a:buChar char="v"/>
            </a:pPr>
            <a:r>
              <a:rPr lang="fa-IR" sz="2800" dirty="0" smtClean="0"/>
              <a:t>هدف از دياليز چيست؟</a:t>
            </a:r>
          </a:p>
          <a:p>
            <a:pPr>
              <a:lnSpc>
                <a:spcPct val="150000"/>
              </a:lnSpc>
              <a:buFont typeface="Wingdings" pitchFamily="2" charset="2"/>
              <a:buChar char="v"/>
            </a:pPr>
            <a:r>
              <a:rPr lang="fa-IR" sz="2800" dirty="0" smtClean="0"/>
              <a:t>بيمار چندمين جلسه دياليز را تجربه ميكند؟</a:t>
            </a:r>
          </a:p>
          <a:p>
            <a:pPr>
              <a:lnSpc>
                <a:spcPct val="150000"/>
              </a:lnSpc>
              <a:buFont typeface="Wingdings" pitchFamily="2" charset="2"/>
              <a:buChar char="v"/>
            </a:pPr>
            <a:r>
              <a:rPr lang="fa-IR" sz="2800" dirty="0" smtClean="0"/>
              <a:t>سن بيمار؟</a:t>
            </a:r>
          </a:p>
          <a:p>
            <a:pPr>
              <a:lnSpc>
                <a:spcPct val="150000"/>
              </a:lnSpc>
              <a:buFont typeface="Wingdings" pitchFamily="2" charset="2"/>
              <a:buChar char="v"/>
            </a:pPr>
            <a:r>
              <a:rPr lang="fa-IR" sz="2800" dirty="0" smtClean="0"/>
              <a:t>وزن و جثه بيمار؟</a:t>
            </a:r>
          </a:p>
          <a:p>
            <a:pPr>
              <a:lnSpc>
                <a:spcPct val="150000"/>
              </a:lnSpc>
              <a:buFont typeface="Wingdings" pitchFamily="2" charset="2"/>
              <a:buChar char="v"/>
            </a:pPr>
            <a:r>
              <a:rPr lang="fa-IR" sz="2800" dirty="0" smtClean="0"/>
              <a:t>آيا بيمار مشكلات زمينه اي دارد ؟</a:t>
            </a:r>
          </a:p>
          <a:p>
            <a:pPr>
              <a:lnSpc>
                <a:spcPct val="150000"/>
              </a:lnSpc>
              <a:buFont typeface="Wingdings" pitchFamily="2" charset="2"/>
              <a:buChar char="v"/>
            </a:pPr>
            <a:r>
              <a:rPr lang="fa-IR" sz="2800" dirty="0" smtClean="0"/>
              <a:t>محدوديت در </a:t>
            </a:r>
            <a:r>
              <a:rPr lang="fa-IR" sz="2800" smtClean="0"/>
              <a:t>مصرف </a:t>
            </a:r>
            <a:r>
              <a:rPr lang="fa-IR" sz="2800" smtClean="0"/>
              <a:t>هپارين</a:t>
            </a:r>
            <a:r>
              <a:rPr lang="fa-IR" sz="28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0" y="0"/>
            <a:ext cx="9144000" cy="6858000"/>
          </a:xfrm>
        </p:spPr>
      </p:pic>
      <p:sp>
        <p:nvSpPr>
          <p:cNvPr id="6" name="Rectangle 5"/>
          <p:cNvSpPr/>
          <p:nvPr/>
        </p:nvSpPr>
        <p:spPr>
          <a:xfrm>
            <a:off x="0" y="857232"/>
            <a:ext cx="9144000" cy="4616648"/>
          </a:xfrm>
          <a:prstGeom prst="rect">
            <a:avLst/>
          </a:prstGeom>
        </p:spPr>
        <p:txBody>
          <a:bodyPr wrap="square">
            <a:spAutoFit/>
          </a:bodyPr>
          <a:lstStyle/>
          <a:p>
            <a:pPr>
              <a:lnSpc>
                <a:spcPct val="150000"/>
              </a:lnSpc>
            </a:pPr>
            <a:r>
              <a:rPr lang="fa-IR" sz="2800" dirty="0" smtClean="0">
                <a:solidFill>
                  <a:srgbClr val="1014BE"/>
                </a:solidFill>
              </a:rPr>
              <a:t>انتخاب نوع صافي ،</a:t>
            </a:r>
          </a:p>
          <a:p>
            <a:pPr>
              <a:lnSpc>
                <a:spcPct val="150000"/>
              </a:lnSpc>
            </a:pPr>
            <a:endParaRPr lang="fa-IR" sz="2800" dirty="0" smtClean="0">
              <a:solidFill>
                <a:srgbClr val="1014BE"/>
              </a:solidFill>
            </a:endParaRPr>
          </a:p>
          <a:p>
            <a:pPr>
              <a:lnSpc>
                <a:spcPct val="150000"/>
              </a:lnSpc>
            </a:pPr>
            <a:r>
              <a:rPr lang="fa-IR" sz="2800" dirty="0" smtClean="0">
                <a:solidFill>
                  <a:srgbClr val="1014BE"/>
                </a:solidFill>
              </a:rPr>
              <a:t>                       مدت زمان دياليز،</a:t>
            </a:r>
          </a:p>
          <a:p>
            <a:pPr>
              <a:lnSpc>
                <a:spcPct val="150000"/>
              </a:lnSpc>
            </a:pPr>
            <a:endParaRPr lang="fa-IR" sz="2800" dirty="0" smtClean="0">
              <a:solidFill>
                <a:srgbClr val="1014BE"/>
              </a:solidFill>
            </a:endParaRPr>
          </a:p>
          <a:p>
            <a:pPr>
              <a:lnSpc>
                <a:spcPct val="150000"/>
              </a:lnSpc>
            </a:pPr>
            <a:r>
              <a:rPr lang="fa-IR" sz="2800" dirty="0" smtClean="0">
                <a:solidFill>
                  <a:srgbClr val="1014BE"/>
                </a:solidFill>
              </a:rPr>
              <a:t>                                 مصرف يا محدوديت در مصرف هپارين</a:t>
            </a:r>
          </a:p>
          <a:p>
            <a:pPr>
              <a:lnSpc>
                <a:spcPct val="150000"/>
              </a:lnSpc>
            </a:pPr>
            <a:r>
              <a:rPr lang="fa-IR" sz="2800" dirty="0" smtClean="0">
                <a:solidFill>
                  <a:srgbClr val="1014BE"/>
                </a:solidFill>
              </a:rPr>
              <a:t> </a:t>
            </a:r>
          </a:p>
          <a:p>
            <a:pPr>
              <a:lnSpc>
                <a:spcPct val="150000"/>
              </a:lnSpc>
            </a:pPr>
            <a:r>
              <a:rPr lang="fa-IR" sz="2800" dirty="0" smtClean="0">
                <a:solidFill>
                  <a:srgbClr val="1014BE"/>
                </a:solidFill>
              </a:rPr>
              <a:t>                   بر اساس </a:t>
            </a:r>
            <a:r>
              <a:rPr lang="fa-IR" sz="2800" dirty="0" smtClean="0">
                <a:solidFill>
                  <a:srgbClr val="FF0000"/>
                </a:solidFill>
              </a:rPr>
              <a:t>اهداف دياليز </a:t>
            </a:r>
            <a:r>
              <a:rPr lang="fa-IR" sz="2800" dirty="0" smtClean="0">
                <a:solidFill>
                  <a:srgbClr val="1014BE"/>
                </a:solidFill>
              </a:rPr>
              <a:t>تعيين خواهد شد</a:t>
            </a:r>
            <a:endParaRPr lang="fa-IR" sz="2800" dirty="0">
              <a:solidFill>
                <a:srgbClr val="1014B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10.gif"/>
          <p:cNvPicPr>
            <a:picLocks noGrp="1" noChangeAspect="1"/>
          </p:cNvPicPr>
          <p:nvPr>
            <p:ph idx="1"/>
          </p:nvPr>
        </p:nvPicPr>
        <p:blipFill>
          <a:blip r:embed="rId2" cstate="print"/>
          <a:stretch>
            <a:fillRect/>
          </a:stretch>
        </p:blipFill>
        <p:spPr>
          <a:xfrm>
            <a:off x="1" y="0"/>
            <a:ext cx="9144000" cy="6858000"/>
          </a:xfrm>
        </p:spPr>
      </p:pic>
      <p:sp>
        <p:nvSpPr>
          <p:cNvPr id="5" name="Rectangle 4"/>
          <p:cNvSpPr/>
          <p:nvPr/>
        </p:nvSpPr>
        <p:spPr>
          <a:xfrm>
            <a:off x="0" y="0"/>
            <a:ext cx="9001156" cy="4616648"/>
          </a:xfrm>
          <a:prstGeom prst="rect">
            <a:avLst/>
          </a:prstGeom>
        </p:spPr>
        <p:txBody>
          <a:bodyPr wrap="square">
            <a:spAutoFit/>
          </a:bodyPr>
          <a:lstStyle/>
          <a:p>
            <a:pPr>
              <a:lnSpc>
                <a:spcPct val="150000"/>
              </a:lnSpc>
              <a:buFont typeface="Wingdings" pitchFamily="2" charset="2"/>
              <a:buChar char="v"/>
            </a:pPr>
            <a:endParaRPr lang="fa-IR" sz="2800" dirty="0" smtClean="0"/>
          </a:p>
          <a:p>
            <a:pPr>
              <a:lnSpc>
                <a:spcPct val="150000"/>
              </a:lnSpc>
              <a:buFont typeface="Wingdings" pitchFamily="2" charset="2"/>
              <a:buChar char="v"/>
            </a:pPr>
            <a:endParaRPr lang="fa-IR" sz="2800" dirty="0" smtClean="0"/>
          </a:p>
          <a:p>
            <a:pPr>
              <a:lnSpc>
                <a:spcPct val="150000"/>
              </a:lnSpc>
              <a:buFont typeface="Wingdings" pitchFamily="2" charset="2"/>
              <a:buChar char="v"/>
            </a:pPr>
            <a:endParaRPr lang="fa-IR" sz="2800" dirty="0" smtClean="0"/>
          </a:p>
          <a:p>
            <a:pPr>
              <a:lnSpc>
                <a:spcPct val="150000"/>
              </a:lnSpc>
              <a:buFont typeface="Wingdings" pitchFamily="2" charset="2"/>
              <a:buChar char="v"/>
            </a:pPr>
            <a:r>
              <a:rPr lang="fa-IR" sz="2800" dirty="0" smtClean="0"/>
              <a:t>آماده كردن دستگاه دياليزو وسايل مربوطه جهت وصل نمودن به بيمار </a:t>
            </a:r>
          </a:p>
          <a:p>
            <a:pPr>
              <a:lnSpc>
                <a:spcPct val="150000"/>
              </a:lnSpc>
              <a:buFont typeface="Wingdings" pitchFamily="2" charset="2"/>
              <a:buChar char="v"/>
            </a:pPr>
            <a:r>
              <a:rPr lang="fa-IR" sz="2800" dirty="0" smtClean="0"/>
              <a:t>انتخاب صافي مناسب بر اساس وضعيت بيمار</a:t>
            </a:r>
          </a:p>
          <a:p>
            <a:pPr>
              <a:lnSpc>
                <a:spcPct val="150000"/>
              </a:lnSpc>
              <a:buFont typeface="Wingdings" pitchFamily="2" charset="2"/>
              <a:buChar char="v"/>
            </a:pPr>
            <a:r>
              <a:rPr lang="fa-IR" sz="2800" dirty="0" smtClean="0"/>
              <a:t>ست كردن دستگاه دياليز به روش استاندارد، شستشو و آماده كردن ست و صافي دستگاه دياليز</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descr="10.gif"/>
          <p:cNvPicPr>
            <a:picLocks noGrp="1" noChangeAspect="1"/>
          </p:cNvPicPr>
          <p:nvPr>
            <p:ph idx="1"/>
          </p:nvPr>
        </p:nvPicPr>
        <p:blipFill>
          <a:blip r:embed="rId2" cstate="print"/>
          <a:stretch>
            <a:fillRect/>
          </a:stretch>
        </p:blipFill>
        <p:spPr>
          <a:xfrm>
            <a:off x="1" y="0"/>
            <a:ext cx="9144000" cy="6858000"/>
          </a:xfrm>
        </p:spPr>
      </p:pic>
      <p:sp>
        <p:nvSpPr>
          <p:cNvPr id="7" name="TextBox 6"/>
          <p:cNvSpPr txBox="1"/>
          <p:nvPr/>
        </p:nvSpPr>
        <p:spPr>
          <a:xfrm>
            <a:off x="0" y="0"/>
            <a:ext cx="9144000" cy="5262979"/>
          </a:xfrm>
          <a:prstGeom prst="rect">
            <a:avLst/>
          </a:prstGeom>
          <a:noFill/>
        </p:spPr>
        <p:txBody>
          <a:bodyPr wrap="square" rtlCol="1">
            <a:spAutoFit/>
          </a:bodyPr>
          <a:lstStyle/>
          <a:p>
            <a:pPr algn="ctr">
              <a:lnSpc>
                <a:spcPct val="150000"/>
              </a:lnSpc>
            </a:pPr>
            <a:r>
              <a:rPr lang="fa-IR" sz="2800" b="1" i="1" dirty="0" smtClean="0">
                <a:solidFill>
                  <a:schemeClr val="tx2">
                    <a:lumMod val="60000"/>
                    <a:lumOff val="40000"/>
                  </a:schemeClr>
                </a:solidFill>
              </a:rPr>
              <a:t>آماده سازي دستگاه(</a:t>
            </a:r>
            <a:r>
              <a:rPr lang="en-US" sz="2800" b="1" i="1" dirty="0" smtClean="0">
                <a:solidFill>
                  <a:schemeClr val="tx2">
                    <a:lumMod val="60000"/>
                    <a:lumOff val="40000"/>
                  </a:schemeClr>
                </a:solidFill>
              </a:rPr>
              <a:t>(Priming</a:t>
            </a:r>
            <a:r>
              <a:rPr lang="fa-IR" sz="2800" b="1" i="1" dirty="0" smtClean="0">
                <a:solidFill>
                  <a:schemeClr val="tx2">
                    <a:lumMod val="60000"/>
                    <a:lumOff val="40000"/>
                  </a:schemeClr>
                </a:solidFill>
              </a:rPr>
              <a:t>:</a:t>
            </a:r>
          </a:p>
          <a:p>
            <a:pPr>
              <a:lnSpc>
                <a:spcPct val="150000"/>
              </a:lnSpc>
            </a:pPr>
            <a:r>
              <a:rPr lang="fa-IR" sz="2800" dirty="0" smtClean="0"/>
              <a:t> به مجموعه اموري كه قبل از شروع دياليز جهت آماده كردن ست و صافي                انجام ميشود پرايم گفته ميشود .بايد صافي با نرمال سالين خوب شستشو گردد</a:t>
            </a:r>
          </a:p>
          <a:p>
            <a:pPr>
              <a:lnSpc>
                <a:spcPct val="150000"/>
              </a:lnSpc>
            </a:pPr>
            <a:r>
              <a:rPr lang="fa-IR" sz="2800" dirty="0" smtClean="0"/>
              <a:t>  تا گاز اتيلن اكسايد از صافي پاك گردد(در اتوپسي بعضي از بيماران رسوب اين ماده در كبد و از كار انداختن سلولهاي كبدي ديده شده است):</a:t>
            </a:r>
          </a:p>
          <a:p>
            <a:pPr>
              <a:lnSpc>
                <a:spcPct val="150000"/>
              </a:lnSpc>
            </a:pPr>
            <a:r>
              <a:rPr lang="fa-IR" sz="2800" dirty="0" smtClean="0"/>
              <a:t> هواگيري انجام گيرد</a:t>
            </a:r>
          </a:p>
          <a:p>
            <a:pPr>
              <a:lnSpc>
                <a:spcPct val="150000"/>
              </a:lnSpc>
            </a:pPr>
            <a:r>
              <a:rPr lang="fa-IR" sz="2800" dirty="0" smtClean="0"/>
              <a:t>   مواد رسوب شده كاملا برداشته شوند</a:t>
            </a:r>
          </a:p>
          <a:p>
            <a:pPr>
              <a:lnSpc>
                <a:spcPct val="150000"/>
              </a:lnSpc>
            </a:pPr>
            <a:r>
              <a:rPr lang="fa-IR" sz="2800" dirty="0" smtClean="0"/>
              <a:t>  باز شدن منافذ موئينه</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1421</Words>
  <Application>Microsoft Office PowerPoint</Application>
  <PresentationFormat>On-screen Show (4:3)</PresentationFormat>
  <Paragraphs>211</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nima</dc:creator>
  <cp:lastModifiedBy>D2P</cp:lastModifiedBy>
  <cp:revision>47</cp:revision>
  <dcterms:created xsi:type="dcterms:W3CDTF">2010-10-19T05:08:11Z</dcterms:created>
  <dcterms:modified xsi:type="dcterms:W3CDTF">1998-03-23T20:32:20Z</dcterms:modified>
</cp:coreProperties>
</file>