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43"/>
  </p:notesMasterIdLst>
  <p:sldIdLst>
    <p:sldId id="256" r:id="rId2"/>
    <p:sldId id="257" r:id="rId3"/>
    <p:sldId id="258" r:id="rId4"/>
    <p:sldId id="259" r:id="rId5"/>
    <p:sldId id="260" r:id="rId6"/>
    <p:sldId id="261" r:id="rId7"/>
    <p:sldId id="300" r:id="rId8"/>
    <p:sldId id="263" r:id="rId9"/>
    <p:sldId id="264" r:id="rId10"/>
    <p:sldId id="262" r:id="rId11"/>
    <p:sldId id="265" r:id="rId12"/>
    <p:sldId id="266" r:id="rId13"/>
    <p:sldId id="268" r:id="rId14"/>
    <p:sldId id="269" r:id="rId15"/>
    <p:sldId id="270" r:id="rId16"/>
    <p:sldId id="271" r:id="rId17"/>
    <p:sldId id="273" r:id="rId18"/>
    <p:sldId id="275" r:id="rId19"/>
    <p:sldId id="276" r:id="rId20"/>
    <p:sldId id="277" r:id="rId21"/>
    <p:sldId id="278" r:id="rId22"/>
    <p:sldId id="279" r:id="rId23"/>
    <p:sldId id="280" r:id="rId24"/>
    <p:sldId id="282" r:id="rId25"/>
    <p:sldId id="283" r:id="rId26"/>
    <p:sldId id="284" r:id="rId27"/>
    <p:sldId id="285" r:id="rId28"/>
    <p:sldId id="286" r:id="rId29"/>
    <p:sldId id="287" r:id="rId30"/>
    <p:sldId id="288" r:id="rId31"/>
    <p:sldId id="289" r:id="rId32"/>
    <p:sldId id="290" r:id="rId33"/>
    <p:sldId id="291" r:id="rId34"/>
    <p:sldId id="292" r:id="rId35"/>
    <p:sldId id="294" r:id="rId36"/>
    <p:sldId id="295" r:id="rId37"/>
    <p:sldId id="296" r:id="rId38"/>
    <p:sldId id="297" r:id="rId39"/>
    <p:sldId id="298" r:id="rId40"/>
    <p:sldId id="299" r:id="rId41"/>
    <p:sldId id="301"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732"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98A581-8045-4DC9-9295-2414AFDB91AE}" type="datetimeFigureOut">
              <a:rPr lang="en-US" smtClean="0"/>
              <a:t>12/23/2017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F72985-4298-4707-BCF7-F3C8DEA0A510}" type="slidenum">
              <a:rPr lang="en-US" smtClean="0"/>
              <a:t>‹#›</a:t>
            </a:fld>
            <a:endParaRPr lang="en-US"/>
          </a:p>
        </p:txBody>
      </p:sp>
    </p:spTree>
    <p:extLst>
      <p:ext uri="{BB962C8B-B14F-4D97-AF65-F5344CB8AC3E}">
        <p14:creationId xmlns:p14="http://schemas.microsoft.com/office/powerpoint/2010/main" val="844941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F72985-4298-4707-BCF7-F3C8DEA0A510}" type="slidenum">
              <a:rPr lang="en-US" smtClean="0"/>
              <a:t>10</a:t>
            </a:fld>
            <a:endParaRPr lang="en-US"/>
          </a:p>
        </p:txBody>
      </p:sp>
    </p:spTree>
    <p:extLst>
      <p:ext uri="{BB962C8B-B14F-4D97-AF65-F5344CB8AC3E}">
        <p14:creationId xmlns:p14="http://schemas.microsoft.com/office/powerpoint/2010/main" val="3715138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B4C916F-E775-4A43-8610-628E9C12E59C}" type="datetimeFigureOut">
              <a:rPr lang="en-US" smtClean="0"/>
              <a:t>12/23/2017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9471EE8-21B6-4E5C-938B-2E797F6E46D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4C916F-E775-4A43-8610-628E9C12E59C}" type="datetimeFigureOut">
              <a:rPr lang="en-US" smtClean="0"/>
              <a:t>12/23/2017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71EE8-21B6-4E5C-938B-2E797F6E46D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4C916F-E775-4A43-8610-628E9C12E59C}" type="datetimeFigureOut">
              <a:rPr lang="en-US" smtClean="0"/>
              <a:t>12/23/2017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71EE8-21B6-4E5C-938B-2E797F6E46D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4C916F-E775-4A43-8610-628E9C12E59C}" type="datetimeFigureOut">
              <a:rPr lang="en-US" smtClean="0"/>
              <a:t>12/23/2017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71EE8-21B6-4E5C-938B-2E797F6E46D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B4C916F-E775-4A43-8610-628E9C12E59C}" type="datetimeFigureOut">
              <a:rPr lang="en-US" smtClean="0"/>
              <a:t>12/23/2017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71EE8-21B6-4E5C-938B-2E797F6E46D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B4C916F-E775-4A43-8610-628E9C12E59C}" type="datetimeFigureOut">
              <a:rPr lang="en-US" smtClean="0"/>
              <a:t>12/23/2017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471EE8-21B6-4E5C-938B-2E797F6E46D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B4C916F-E775-4A43-8610-628E9C12E59C}" type="datetimeFigureOut">
              <a:rPr lang="en-US" smtClean="0"/>
              <a:t>12/23/2017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471EE8-21B6-4E5C-938B-2E797F6E46D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4C916F-E775-4A43-8610-628E9C12E59C}" type="datetimeFigureOut">
              <a:rPr lang="en-US" smtClean="0"/>
              <a:t>12/23/2017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471EE8-21B6-4E5C-938B-2E797F6E46D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4C916F-E775-4A43-8610-628E9C12E59C}" type="datetimeFigureOut">
              <a:rPr lang="en-US" smtClean="0"/>
              <a:t>12/23/2017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471EE8-21B6-4E5C-938B-2E797F6E46D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B4C916F-E775-4A43-8610-628E9C12E59C}" type="datetimeFigureOut">
              <a:rPr lang="en-US" smtClean="0"/>
              <a:t>12/23/2017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471EE8-21B6-4E5C-938B-2E797F6E46D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B4C916F-E775-4A43-8610-628E9C12E59C}" type="datetimeFigureOut">
              <a:rPr lang="en-US" smtClean="0"/>
              <a:t>12/23/2017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9471EE8-21B6-4E5C-938B-2E797F6E46D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B4C916F-E775-4A43-8610-628E9C12E59C}" type="datetimeFigureOut">
              <a:rPr lang="en-US" smtClean="0"/>
              <a:t>12/23/2017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9471EE8-21B6-4E5C-938B-2E797F6E46D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9.jpg"/></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5709" y="2420888"/>
            <a:ext cx="7772400" cy="1017458"/>
          </a:xfrm>
        </p:spPr>
        <p:txBody>
          <a:bodyPr>
            <a:noAutofit/>
            <a:scene3d>
              <a:camera prst="orthographicFront"/>
              <a:lightRig rig="soft" dir="t">
                <a:rot lat="0" lon="0" rev="10800000"/>
              </a:lightRig>
            </a:scene3d>
            <a:sp3d>
              <a:bevelT w="27940" h="12700"/>
              <a:contourClr>
                <a:srgbClr val="DDDDDD"/>
              </a:contourClr>
            </a:sp3d>
          </a:bodyPr>
          <a:lstStyle/>
          <a:p>
            <a:pPr algn="ctr" rtl="1"/>
            <a:r>
              <a:rPr lang="fa-IR" sz="7200" b="1" spc="150" dirty="0">
                <a:ln w="11430"/>
                <a:solidFill>
                  <a:srgbClr val="F8F8F8"/>
                </a:solidFill>
                <a:effectLst>
                  <a:outerShdw blurRad="25400" algn="tl" rotWithShape="0">
                    <a:srgbClr val="000000">
                      <a:alpha val="43000"/>
                    </a:srgbClr>
                  </a:outerShdw>
                </a:effectLst>
                <a:cs typeface="B Titr" pitchFamily="2" charset="-78"/>
              </a:rPr>
              <a:t>تسکین درد</a:t>
            </a:r>
            <a:endParaRPr lang="en-US" sz="7200" b="1" spc="150" dirty="0">
              <a:ln w="11430"/>
              <a:solidFill>
                <a:srgbClr val="F8F8F8"/>
              </a:solidFill>
              <a:effectLst>
                <a:outerShdw blurRad="25400" algn="tl" rotWithShape="0">
                  <a:srgbClr val="000000">
                    <a:alpha val="43000"/>
                  </a:srgbClr>
                </a:outerShdw>
              </a:effectLst>
              <a:cs typeface="B Titr" pitchFamily="2" charset="-78"/>
            </a:endParaRPr>
          </a:p>
        </p:txBody>
      </p:sp>
      <p:grpSp>
        <p:nvGrpSpPr>
          <p:cNvPr id="6" name="Group 5"/>
          <p:cNvGrpSpPr/>
          <p:nvPr/>
        </p:nvGrpSpPr>
        <p:grpSpPr>
          <a:xfrm>
            <a:off x="3419872" y="4077072"/>
            <a:ext cx="2124075" cy="2152650"/>
            <a:chOff x="3432471" y="4344528"/>
            <a:chExt cx="2124075" cy="2152650"/>
          </a:xfrm>
        </p:grpSpPr>
        <p:sp>
          <p:nvSpPr>
            <p:cNvPr id="5" name="Oval 4"/>
            <p:cNvSpPr/>
            <p:nvPr/>
          </p:nvSpPr>
          <p:spPr>
            <a:xfrm>
              <a:off x="3563888" y="4455321"/>
              <a:ext cx="1931064" cy="19310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432471" y="4344528"/>
              <a:ext cx="2124075" cy="2152650"/>
            </a:xfrm>
            <a:prstGeom prst="rect">
              <a:avLst/>
            </a:prstGeom>
            <a:noFill/>
            <a:ln>
              <a:noFill/>
            </a:ln>
          </p:spPr>
        </p:pic>
      </p:grpSp>
    </p:spTree>
    <p:extLst>
      <p:ext uri="{BB962C8B-B14F-4D97-AF65-F5344CB8AC3E}">
        <p14:creationId xmlns:p14="http://schemas.microsoft.com/office/powerpoint/2010/main" val="4164709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528" y="620688"/>
            <a:ext cx="8229600" cy="854968"/>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sz="4400" b="1" spc="50" dirty="0">
                <a:ln w="11430"/>
                <a:effectLst>
                  <a:outerShdw blurRad="76200" dist="50800" dir="5400000" algn="tl" rotWithShape="0">
                    <a:srgbClr val="000000">
                      <a:alpha val="65000"/>
                    </a:srgbClr>
                  </a:outerShdw>
                </a:effectLst>
                <a:cs typeface="B Titr" pitchFamily="2" charset="-78"/>
              </a:rPr>
              <a:t>عوامل موثر بر </a:t>
            </a:r>
            <a:r>
              <a:rPr lang="fa-IR" sz="4400" b="1" spc="50" dirty="0" smtClean="0">
                <a:ln w="11430"/>
                <a:effectLst>
                  <a:outerShdw blurRad="76200" dist="50800" dir="5400000" algn="tl" rotWithShape="0">
                    <a:srgbClr val="000000">
                      <a:alpha val="65000"/>
                    </a:srgbClr>
                  </a:outerShdw>
                </a:effectLst>
                <a:cs typeface="B Titr" pitchFamily="2" charset="-78"/>
              </a:rPr>
              <a:t>درد</a:t>
            </a:r>
            <a:endParaRPr lang="en-US" sz="4400" b="1" spc="50" dirty="0">
              <a:ln w="11430"/>
              <a:effectLst>
                <a:outerShdw blurRad="76200" dist="50800" dir="5400000" algn="tl" rotWithShape="0">
                  <a:srgbClr val="000000">
                    <a:alpha val="65000"/>
                  </a:srgbClr>
                </a:outerShdw>
              </a:effectLst>
              <a:cs typeface="B Titr" pitchFamily="2" charset="-78"/>
            </a:endParaRPr>
          </a:p>
        </p:txBody>
      </p:sp>
      <p:sp>
        <p:nvSpPr>
          <p:cNvPr id="2" name="Content Placeholder 1"/>
          <p:cNvSpPr>
            <a:spLocks noGrp="1"/>
          </p:cNvSpPr>
          <p:nvPr>
            <p:ph idx="1"/>
          </p:nvPr>
        </p:nvSpPr>
        <p:spPr>
          <a:xfrm>
            <a:off x="872067" y="1844824"/>
            <a:ext cx="7408333" cy="3849291"/>
          </a:xfrm>
        </p:spPr>
        <p:txBody>
          <a:bodyPr>
            <a:normAutofit fontScale="40000" lnSpcReduction="20000"/>
          </a:bodyPr>
          <a:lstStyle/>
          <a:p>
            <a:pPr marL="173038" indent="-82550" algn="r" rtl="1">
              <a:buSzPct val="94000"/>
              <a:buFont typeface="+mj-lt"/>
              <a:buAutoNum type="arabicPeriod" startAt="3"/>
              <a:defRPr/>
            </a:pPr>
            <a:r>
              <a:rPr lang="fa-IR" sz="67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سن</a:t>
            </a:r>
            <a:endParaRPr lang="fa-IR" sz="6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endParaRPr>
          </a:p>
          <a:p>
            <a:pPr algn="r" rtl="1">
              <a:buFont typeface="Wingdings" pitchFamily="2" charset="2"/>
              <a:buChar char="§"/>
            </a:pPr>
            <a:r>
              <a:rPr lang="fa-IR" sz="5000" b="1" dirty="0" smtClean="0">
                <a:solidFill>
                  <a:srgbClr val="002060"/>
                </a:solidFill>
                <a:cs typeface="B Roya" pitchFamily="2" charset="-78"/>
              </a:rPr>
              <a:t>افراد </a:t>
            </a:r>
            <a:r>
              <a:rPr lang="fa-IR" sz="5000" b="1" dirty="0">
                <a:solidFill>
                  <a:srgbClr val="002060"/>
                </a:solidFill>
                <a:cs typeface="B Roya" pitchFamily="2" charset="-78"/>
              </a:rPr>
              <a:t>مسن و کودکان درک متفاوتی از جوانان دارند.</a:t>
            </a:r>
            <a:endParaRPr lang="en-US" sz="5000" b="1" dirty="0">
              <a:solidFill>
                <a:srgbClr val="002060"/>
              </a:solidFill>
              <a:cs typeface="B Roya" pitchFamily="2" charset="-78"/>
            </a:endParaRPr>
          </a:p>
          <a:p>
            <a:pPr algn="r" rtl="1">
              <a:buFont typeface="Wingdings" pitchFamily="2" charset="2"/>
              <a:buChar char="§"/>
            </a:pPr>
            <a:r>
              <a:rPr lang="fa-IR" sz="5000" b="1" dirty="0">
                <a:solidFill>
                  <a:srgbClr val="002060"/>
                </a:solidFill>
                <a:cs typeface="B Roya" pitchFamily="2" charset="-78"/>
              </a:rPr>
              <a:t>انتقال و درک درد ممکن است با افزایش سن آهسته شود، اما شدت درد تغییر نمی کند.</a:t>
            </a:r>
            <a:endParaRPr lang="en-US" sz="5000" b="1" dirty="0">
              <a:solidFill>
                <a:srgbClr val="002060"/>
              </a:solidFill>
              <a:cs typeface="B Roya" pitchFamily="2" charset="-78"/>
            </a:endParaRPr>
          </a:p>
          <a:p>
            <a:pPr algn="r" rtl="1">
              <a:buFont typeface="Wingdings" pitchFamily="2" charset="2"/>
              <a:buChar char="§"/>
            </a:pPr>
            <a:r>
              <a:rPr lang="fa-IR" sz="5000" b="1" dirty="0">
                <a:solidFill>
                  <a:srgbClr val="002060"/>
                </a:solidFill>
                <a:cs typeface="B Roya" pitchFamily="2" charset="-78"/>
              </a:rPr>
              <a:t>سن به عنوان یک فاکتور مهم در اندازه دوز داروها محسوب می شود.</a:t>
            </a:r>
            <a:endParaRPr lang="en-US" sz="5000" b="1" dirty="0">
              <a:solidFill>
                <a:srgbClr val="002060"/>
              </a:solidFill>
              <a:cs typeface="B Roya" pitchFamily="2" charset="-78"/>
            </a:endParaRPr>
          </a:p>
          <a:p>
            <a:pPr algn="r" rtl="1">
              <a:buFont typeface="Wingdings" pitchFamily="2" charset="2"/>
              <a:buChar char="§"/>
            </a:pPr>
            <a:r>
              <a:rPr lang="fa-IR" sz="5000" b="1" dirty="0">
                <a:solidFill>
                  <a:srgbClr val="002060"/>
                </a:solidFill>
                <a:cs typeface="B Roya" pitchFamily="2" charset="-78"/>
              </a:rPr>
              <a:t>تغییرات متابولیک در افراد مسن پاسخ آنها را نسب به ضد دردهای مخدر تحت تاثیر قرار می دهد.</a:t>
            </a:r>
            <a:endParaRPr lang="en-US" sz="5000" b="1" dirty="0">
              <a:solidFill>
                <a:srgbClr val="002060"/>
              </a:solidFill>
              <a:cs typeface="B Roya" pitchFamily="2" charset="-78"/>
            </a:endParaRPr>
          </a:p>
          <a:p>
            <a:pPr algn="r" rtl="1">
              <a:buFont typeface="Wingdings" pitchFamily="2" charset="2"/>
              <a:buChar char="§"/>
            </a:pPr>
            <a:r>
              <a:rPr lang="fa-IR" sz="5000" b="1" dirty="0">
                <a:solidFill>
                  <a:srgbClr val="002060"/>
                </a:solidFill>
                <a:cs typeface="B Roya" pitchFamily="2" charset="-78"/>
              </a:rPr>
              <a:t>دارو در افراد پیرتر آهسته تر دفع و متابولیسم می شود.</a:t>
            </a:r>
            <a:endParaRPr lang="en-US" sz="5000" b="1" dirty="0">
              <a:solidFill>
                <a:srgbClr val="002060"/>
              </a:solidFill>
              <a:cs typeface="B Roya" pitchFamily="2" charset="-78"/>
            </a:endParaRPr>
          </a:p>
          <a:p>
            <a:pPr algn="r" rtl="1">
              <a:buFont typeface="Wingdings" pitchFamily="2" charset="2"/>
              <a:buChar char="§"/>
            </a:pPr>
            <a:r>
              <a:rPr lang="fa-IR" sz="5000" b="1" dirty="0">
                <a:solidFill>
                  <a:srgbClr val="002060"/>
                </a:solidFill>
                <a:cs typeface="B Roya" pitchFamily="2" charset="-78"/>
              </a:rPr>
              <a:t>نکته:</a:t>
            </a:r>
            <a:endParaRPr lang="en-US" sz="5000" b="1" dirty="0">
              <a:solidFill>
                <a:srgbClr val="002060"/>
              </a:solidFill>
              <a:cs typeface="B Roya" pitchFamily="2" charset="-78"/>
            </a:endParaRPr>
          </a:p>
          <a:p>
            <a:pPr algn="r" rtl="1">
              <a:buFont typeface="Wingdings" pitchFamily="2" charset="2"/>
              <a:buChar char="§"/>
            </a:pPr>
            <a:r>
              <a:rPr lang="fa-IR" sz="5000" b="1" dirty="0">
                <a:solidFill>
                  <a:srgbClr val="002060"/>
                </a:solidFill>
                <a:cs typeface="B Roya" pitchFamily="2" charset="-78"/>
              </a:rPr>
              <a:t>وقتی فرد سالمند بعداز جراحی یا صدمه دچار گیجی می شود، غالبا آن را به داروها نسبت داده و دارو را قطع می کند، در حالی که این حالت گیجی می تواند ناشی از درد تسکین نیافته باشد.</a:t>
            </a:r>
            <a:endParaRPr lang="en-US" sz="5000" b="1" dirty="0">
              <a:solidFill>
                <a:srgbClr val="002060"/>
              </a:solidFill>
              <a:cs typeface="B Roya" pitchFamily="2" charset="-78"/>
            </a:endParaRPr>
          </a:p>
          <a:p>
            <a:pPr algn="r" rtl="1"/>
            <a:endParaRPr lang="en-US" dirty="0"/>
          </a:p>
        </p:txBody>
      </p:sp>
      <p:pic>
        <p:nvPicPr>
          <p:cNvPr id="4" name="Picture 3"/>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b="10225"/>
          <a:stretch/>
        </p:blipFill>
        <p:spPr>
          <a:xfrm flipH="1">
            <a:off x="107504" y="273453"/>
            <a:ext cx="1924050" cy="2137778"/>
          </a:xfrm>
          <a:prstGeom prst="rect">
            <a:avLst/>
          </a:prstGeom>
        </p:spPr>
      </p:pic>
      <p:pic>
        <p:nvPicPr>
          <p:cNvPr id="5" name="Picture 4"/>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452320" y="4437112"/>
            <a:ext cx="1905000" cy="2190750"/>
          </a:xfrm>
          <a:prstGeom prst="rect">
            <a:avLst/>
          </a:prstGeom>
        </p:spPr>
      </p:pic>
      <p:pic>
        <p:nvPicPr>
          <p:cNvPr id="6" name="Picture 5"/>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flipH="1">
            <a:off x="-396552" y="4941168"/>
            <a:ext cx="2143125" cy="2143125"/>
          </a:xfrm>
          <a:prstGeom prst="rect">
            <a:avLst/>
          </a:prstGeom>
        </p:spPr>
      </p:pic>
    </p:spTree>
    <p:extLst>
      <p:ext uri="{BB962C8B-B14F-4D97-AF65-F5344CB8AC3E}">
        <p14:creationId xmlns:p14="http://schemas.microsoft.com/office/powerpoint/2010/main" val="2503633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98781"/>
            <a:ext cx="8229600" cy="5674635"/>
          </a:xfrm>
        </p:spPr>
        <p:txBody>
          <a:bodyPr>
            <a:normAutofit/>
          </a:bodyPr>
          <a:lstStyle/>
          <a:p>
            <a:pPr marL="514350" indent="-514350" algn="r" rtl="1">
              <a:lnSpc>
                <a:spcPct val="80000"/>
              </a:lnSpc>
              <a:buFont typeface="+mj-lt"/>
              <a:buAutoNum type="arabicPeriod" startAt="4"/>
            </a:pPr>
            <a:r>
              <a:rPr lang="fa-IR"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جنس</a:t>
            </a:r>
            <a:endParaRPr lang="en-US"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endParaRPr>
          </a:p>
          <a:p>
            <a:pPr marL="566928" indent="-457200" algn="r" rtl="1">
              <a:buFont typeface="Wingdings" pitchFamily="2" charset="2"/>
              <a:buChar char="§"/>
            </a:pPr>
            <a:r>
              <a:rPr lang="fa-IR" dirty="0">
                <a:solidFill>
                  <a:srgbClr val="002060"/>
                </a:solidFill>
                <a:cs typeface="B Roya" pitchFamily="2" charset="-78"/>
              </a:rPr>
              <a:t>مردان درد کمتری را نسبت به زنان بدون توجه به قومیتشان گزارش می </a:t>
            </a:r>
            <a:r>
              <a:rPr lang="fa-IR" dirty="0" smtClean="0">
                <a:solidFill>
                  <a:srgbClr val="002060"/>
                </a:solidFill>
                <a:cs typeface="B Roya" pitchFamily="2" charset="-78"/>
              </a:rPr>
              <a:t>کنند.</a:t>
            </a:r>
            <a:endParaRPr lang="fa-IR" dirty="0">
              <a:solidFill>
                <a:srgbClr val="002060"/>
              </a:solidFill>
              <a:cs typeface="B Roya" pitchFamily="2" charset="-78"/>
            </a:endParaRPr>
          </a:p>
          <a:p>
            <a:pPr marL="514350" lvl="0" indent="-514350" algn="r" rtl="1">
              <a:lnSpc>
                <a:spcPct val="80000"/>
              </a:lnSpc>
              <a:buFont typeface="+mj-lt"/>
              <a:buAutoNum type="arabicPeriod" startAt="5"/>
            </a:pPr>
            <a:r>
              <a:rPr lang="fa-IR" dirty="0" smtClean="0">
                <a:solidFill>
                  <a:srgbClr val="002060"/>
                </a:solidFill>
                <a:cs typeface="B Roya" pitchFamily="2" charset="-78"/>
              </a:rPr>
              <a:t> </a:t>
            </a:r>
            <a:r>
              <a:rPr lang="fa-IR"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معنای درد:</a:t>
            </a:r>
            <a:endParaRPr lang="en-US"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endParaRPr>
          </a:p>
          <a:p>
            <a:pPr lvl="0" algn="r" rtl="1">
              <a:buFont typeface="Wingdings" pitchFamily="2" charset="2"/>
              <a:buChar char="§"/>
            </a:pPr>
            <a:r>
              <a:rPr lang="fa-IR" dirty="0" smtClean="0">
                <a:solidFill>
                  <a:srgbClr val="002060"/>
                </a:solidFill>
                <a:cs typeface="B Roya" pitchFamily="2" charset="-78"/>
              </a:rPr>
              <a:t>معنای </a:t>
            </a:r>
            <a:r>
              <a:rPr lang="fa-IR" dirty="0">
                <a:solidFill>
                  <a:srgbClr val="002060"/>
                </a:solidFill>
                <a:cs typeface="B Roya" pitchFamily="2" charset="-78"/>
              </a:rPr>
              <a:t>درد یک فرد، بر پاسخ او به درد تاثیر گذار است.</a:t>
            </a:r>
            <a:endParaRPr lang="en-US" dirty="0">
              <a:solidFill>
                <a:srgbClr val="002060"/>
              </a:solidFill>
              <a:cs typeface="B Roya" pitchFamily="2" charset="-78"/>
            </a:endParaRPr>
          </a:p>
          <a:p>
            <a:pPr lvl="0" algn="r" rtl="1">
              <a:buFont typeface="Wingdings" pitchFamily="2" charset="2"/>
              <a:buChar char="§"/>
            </a:pPr>
            <a:r>
              <a:rPr lang="fa-IR" dirty="0">
                <a:solidFill>
                  <a:srgbClr val="002060"/>
                </a:solidFill>
                <a:cs typeface="B Roya" pitchFamily="2" charset="-78"/>
              </a:rPr>
              <a:t>اگر علت درد مشخص باشد،فرد ممکن است بهتر معنای درد را تفسیر کند و با تجربه به آن سازگار شود</a:t>
            </a:r>
            <a:r>
              <a:rPr lang="fa-IR" dirty="0" smtClean="0">
                <a:solidFill>
                  <a:srgbClr val="002060"/>
                </a:solidFill>
                <a:cs typeface="B Roya" pitchFamily="2" charset="-78"/>
              </a:rPr>
              <a:t>.</a:t>
            </a:r>
          </a:p>
          <a:p>
            <a:pPr algn="r" rtl="1">
              <a:buFont typeface="Wingdings" pitchFamily="2" charset="2"/>
              <a:buChar char="ü"/>
            </a:pPr>
            <a:r>
              <a:rPr lang="fa-IR" sz="2400" dirty="0">
                <a:solidFill>
                  <a:srgbClr val="002060"/>
                </a:solidFill>
                <a:cs typeface="B Roya" pitchFamily="2" charset="-78"/>
              </a:rPr>
              <a:t>خستگی</a:t>
            </a:r>
          </a:p>
          <a:p>
            <a:pPr algn="r" rtl="1">
              <a:buFont typeface="Wingdings" pitchFamily="2" charset="2"/>
              <a:buChar char="ü"/>
            </a:pPr>
            <a:r>
              <a:rPr lang="fa-IR" sz="2400" dirty="0">
                <a:solidFill>
                  <a:srgbClr val="002060"/>
                </a:solidFill>
                <a:cs typeface="B Roya" pitchFamily="2" charset="-78"/>
              </a:rPr>
              <a:t>ژنتیک</a:t>
            </a:r>
          </a:p>
          <a:p>
            <a:pPr algn="r" rtl="1">
              <a:buFont typeface="Wingdings" pitchFamily="2" charset="2"/>
              <a:buChar char="ü"/>
            </a:pPr>
            <a:r>
              <a:rPr lang="fa-IR" sz="2400" dirty="0">
                <a:solidFill>
                  <a:srgbClr val="002060"/>
                </a:solidFill>
                <a:cs typeface="B Roya" pitchFamily="2" charset="-78"/>
              </a:rPr>
              <a:t>عملکرد عصبی</a:t>
            </a:r>
          </a:p>
          <a:p>
            <a:pPr lvl="0" algn="r" rtl="1">
              <a:buFont typeface="Wingdings" pitchFamily="2" charset="2"/>
              <a:buChar char="§"/>
            </a:pPr>
            <a:endParaRPr lang="en-US" dirty="0">
              <a:solidFill>
                <a:srgbClr val="002060"/>
              </a:solidFill>
              <a:cs typeface="B Roya" pitchFamily="2" charset="-78"/>
            </a:endParaRPr>
          </a:p>
        </p:txBody>
      </p:sp>
      <p:sp>
        <p:nvSpPr>
          <p:cNvPr id="3" name="Title 2"/>
          <p:cNvSpPr>
            <a:spLocks noGrp="1"/>
          </p:cNvSpPr>
          <p:nvPr>
            <p:ph type="title"/>
          </p:nvPr>
        </p:nvSpPr>
        <p:spPr>
          <a:xfrm>
            <a:off x="323528" y="476672"/>
            <a:ext cx="8229600" cy="854968"/>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sz="4000" b="1" spc="50" dirty="0">
                <a:ln w="11430"/>
                <a:effectLst>
                  <a:outerShdw blurRad="76200" dist="50800" dir="5400000" algn="tl" rotWithShape="0">
                    <a:srgbClr val="000000">
                      <a:alpha val="65000"/>
                    </a:srgbClr>
                  </a:outerShdw>
                </a:effectLst>
                <a:cs typeface="B Titr" pitchFamily="2" charset="-78"/>
              </a:rPr>
              <a:t>عوامل موثر بر </a:t>
            </a:r>
            <a:r>
              <a:rPr lang="fa-IR" sz="4000" b="1" spc="50" dirty="0" smtClean="0">
                <a:ln w="11430"/>
                <a:effectLst>
                  <a:outerShdw blurRad="76200" dist="50800" dir="5400000" algn="tl" rotWithShape="0">
                    <a:srgbClr val="000000">
                      <a:alpha val="65000"/>
                    </a:srgbClr>
                  </a:outerShdw>
                </a:effectLst>
                <a:cs typeface="B Titr" pitchFamily="2" charset="-78"/>
              </a:rPr>
              <a:t>درد</a:t>
            </a:r>
            <a:endParaRPr lang="en-US" sz="4000" b="1" spc="50" dirty="0">
              <a:ln w="11430"/>
              <a:effectLst>
                <a:outerShdw blurRad="76200" dist="50800" dir="5400000" algn="tl" rotWithShape="0">
                  <a:srgbClr val="000000">
                    <a:alpha val="65000"/>
                  </a:srgbClr>
                </a:outerShdw>
              </a:effectLst>
              <a:cs typeface="B Titr" pitchFamily="2" charset="-78"/>
            </a:endParaRPr>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95536" y="4437112"/>
            <a:ext cx="2088232" cy="2255291"/>
          </a:xfrm>
          <a:prstGeom prst="rect">
            <a:avLst/>
          </a:prstGeom>
        </p:spPr>
      </p:pic>
    </p:spTree>
    <p:extLst>
      <p:ext uri="{BB962C8B-B14F-4D97-AF65-F5344CB8AC3E}">
        <p14:creationId xmlns:p14="http://schemas.microsoft.com/office/powerpoint/2010/main" val="2714242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56792"/>
            <a:ext cx="8229600" cy="5386603"/>
          </a:xfrm>
        </p:spPr>
        <p:txBody>
          <a:bodyPr/>
          <a:lstStyle/>
          <a:p>
            <a:pPr marL="514350" indent="-514350" algn="r" rtl="1">
              <a:lnSpc>
                <a:spcPct val="80000"/>
              </a:lnSpc>
              <a:buFont typeface="+mj-lt"/>
              <a:buAutoNum type="arabicPeriod" startAt="6"/>
            </a:pPr>
            <a:r>
              <a:rPr lang="fa-IR"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اضطراب:</a:t>
            </a:r>
            <a:endParaRPr lang="en-US"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endParaRPr>
          </a:p>
          <a:p>
            <a:pPr lvl="0" algn="r" rtl="1">
              <a:buFont typeface="Wingdings" pitchFamily="2" charset="2"/>
              <a:buChar char="§"/>
            </a:pPr>
            <a:r>
              <a:rPr lang="fa-IR" dirty="0"/>
              <a:t>ا</a:t>
            </a:r>
            <a:r>
              <a:rPr lang="fa-IR" dirty="0">
                <a:solidFill>
                  <a:srgbClr val="002060"/>
                </a:solidFill>
                <a:cs typeface="B Roya" pitchFamily="2" charset="-78"/>
              </a:rPr>
              <a:t>ضطراب ، درک درد را شدت می بخشد ( اگر علت درد ناشناخته باشد اضطراب بیشتر ودرد شدیدتر است).</a:t>
            </a:r>
            <a:endParaRPr lang="en-US" dirty="0">
              <a:solidFill>
                <a:srgbClr val="002060"/>
              </a:solidFill>
              <a:cs typeface="B Roya" pitchFamily="2" charset="-78"/>
            </a:endParaRPr>
          </a:p>
          <a:p>
            <a:pPr lvl="0" algn="r" rtl="1">
              <a:buFont typeface="Wingdings" pitchFamily="2" charset="2"/>
              <a:buChar char="§"/>
            </a:pPr>
            <a:r>
              <a:rPr lang="fa-IR" dirty="0">
                <a:solidFill>
                  <a:srgbClr val="002060"/>
                </a:solidFill>
                <a:cs typeface="B Roya" pitchFamily="2" charset="-78"/>
              </a:rPr>
              <a:t>اضطراب ناشی از درد می تواند موجب افزایش درک درد شود، ولی اضطرابی که با درد مرتبط نیست، ممکن است موجب انحراف فکر و کاهش درد شود.</a:t>
            </a:r>
            <a:endParaRPr lang="en-US" dirty="0">
              <a:solidFill>
                <a:srgbClr val="002060"/>
              </a:solidFill>
              <a:cs typeface="B Roya" pitchFamily="2" charset="-78"/>
            </a:endParaRPr>
          </a:p>
          <a:p>
            <a:pPr lvl="0" algn="r" rtl="1">
              <a:buFont typeface="Wingdings" pitchFamily="2" charset="2"/>
              <a:buChar char="§"/>
            </a:pPr>
            <a:r>
              <a:rPr lang="fa-IR" dirty="0">
                <a:solidFill>
                  <a:srgbClr val="002060"/>
                </a:solidFill>
                <a:cs typeface="B Roya" pitchFamily="2" charset="-78"/>
              </a:rPr>
              <a:t>انتظارات بیمار بر ادراک درد و موثر بودن اقدامات برای کاهش و تسکین درد موثر است.شدت درد تجربه شده به همراه فاکتورهای شناختی و عاطفی که از تجربه ناشی می شود، تحت تاثیر انتظارات بیمار است.</a:t>
            </a:r>
            <a:endParaRPr lang="en-US" dirty="0">
              <a:solidFill>
                <a:srgbClr val="002060"/>
              </a:solidFill>
              <a:cs typeface="B Roya" pitchFamily="2" charset="-78"/>
            </a:endParaRPr>
          </a:p>
          <a:p>
            <a:pPr algn="r" rtl="1"/>
            <a:endParaRPr lang="en-US" dirty="0"/>
          </a:p>
          <a:p>
            <a:pPr algn="r" rtl="1"/>
            <a:endParaRPr lang="en-US" dirty="0"/>
          </a:p>
        </p:txBody>
      </p:sp>
      <p:sp>
        <p:nvSpPr>
          <p:cNvPr id="3" name="Title 2"/>
          <p:cNvSpPr>
            <a:spLocks noGrp="1"/>
          </p:cNvSpPr>
          <p:nvPr>
            <p:ph type="title"/>
          </p:nvPr>
        </p:nvSpPr>
        <p:spPr>
          <a:xfrm>
            <a:off x="323528" y="476672"/>
            <a:ext cx="8229600" cy="854968"/>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sz="4000" b="1" spc="50" dirty="0">
                <a:ln w="11430"/>
                <a:effectLst>
                  <a:outerShdw blurRad="76200" dist="50800" dir="5400000" algn="tl" rotWithShape="0">
                    <a:srgbClr val="000000">
                      <a:alpha val="65000"/>
                    </a:srgbClr>
                  </a:outerShdw>
                </a:effectLst>
                <a:cs typeface="B Titr" pitchFamily="2" charset="-78"/>
              </a:rPr>
              <a:t>عوامل موثر بر </a:t>
            </a:r>
            <a:r>
              <a:rPr lang="fa-IR" sz="4000" b="1" spc="50" dirty="0" smtClean="0">
                <a:ln w="11430"/>
                <a:effectLst>
                  <a:outerShdw blurRad="76200" dist="50800" dir="5400000" algn="tl" rotWithShape="0">
                    <a:srgbClr val="000000">
                      <a:alpha val="65000"/>
                    </a:srgbClr>
                  </a:outerShdw>
                </a:effectLst>
                <a:cs typeface="B Titr" pitchFamily="2" charset="-78"/>
              </a:rPr>
              <a:t>درد</a:t>
            </a:r>
            <a:endParaRPr lang="en-US" sz="4000" b="1" spc="50" dirty="0">
              <a:ln w="11430"/>
              <a:effectLst>
                <a:outerShdw blurRad="76200" dist="50800" dir="5400000" algn="tl" rotWithShape="0">
                  <a:srgbClr val="000000">
                    <a:alpha val="65000"/>
                  </a:srgbClr>
                </a:outerShdw>
              </a:effectLst>
              <a:cs typeface="B Titr"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4653136"/>
            <a:ext cx="2247900" cy="2038350"/>
          </a:xfrm>
          <a:prstGeom prst="rect">
            <a:avLst/>
          </a:prstGeom>
        </p:spPr>
      </p:pic>
    </p:spTree>
    <p:extLst>
      <p:ext uri="{BB962C8B-B14F-4D97-AF65-F5344CB8AC3E}">
        <p14:creationId xmlns:p14="http://schemas.microsoft.com/office/powerpoint/2010/main" val="1143701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buFont typeface="Wingdings" pitchFamily="2" charset="2"/>
              <a:buChar char="ü"/>
            </a:pPr>
            <a:r>
              <a:rPr lang="fa-IR" sz="2800" dirty="0" smtClean="0">
                <a:solidFill>
                  <a:srgbClr val="002060"/>
                </a:solidFill>
                <a:cs typeface="B Roya" pitchFamily="2" charset="-78"/>
              </a:rPr>
              <a:t>توجه </a:t>
            </a:r>
            <a:r>
              <a:rPr lang="fa-IR" sz="2800" dirty="0">
                <a:solidFill>
                  <a:srgbClr val="002060"/>
                </a:solidFill>
                <a:cs typeface="B Roya" pitchFamily="2" charset="-78"/>
              </a:rPr>
              <a:t>به درد</a:t>
            </a:r>
          </a:p>
          <a:p>
            <a:pPr algn="r" rtl="1">
              <a:buFont typeface="Wingdings" pitchFamily="2" charset="2"/>
              <a:buChar char="ü"/>
            </a:pPr>
            <a:r>
              <a:rPr lang="fa-IR" sz="2800" dirty="0">
                <a:solidFill>
                  <a:srgbClr val="002060"/>
                </a:solidFill>
                <a:cs typeface="B Roya" pitchFamily="2" charset="-78"/>
              </a:rPr>
              <a:t>تجارب قبلی</a:t>
            </a:r>
          </a:p>
          <a:p>
            <a:pPr algn="r" rtl="1">
              <a:buFont typeface="Wingdings" pitchFamily="2" charset="2"/>
              <a:buChar char="ü"/>
            </a:pPr>
            <a:r>
              <a:rPr lang="fa-IR" sz="2800" dirty="0">
                <a:solidFill>
                  <a:srgbClr val="002060"/>
                </a:solidFill>
                <a:cs typeface="B Roya" pitchFamily="2" charset="-78"/>
              </a:rPr>
              <a:t>حمایت خانواده و جامعه</a:t>
            </a:r>
          </a:p>
          <a:p>
            <a:pPr algn="r" rtl="1">
              <a:buFont typeface="Wingdings" pitchFamily="2" charset="2"/>
              <a:buChar char="ü"/>
            </a:pPr>
            <a:r>
              <a:rPr lang="fa-IR" sz="2800" dirty="0">
                <a:solidFill>
                  <a:srgbClr val="002060"/>
                </a:solidFill>
                <a:cs typeface="B Roya" pitchFamily="2" charset="-78"/>
              </a:rPr>
              <a:t>اضطراب</a:t>
            </a:r>
          </a:p>
          <a:p>
            <a:pPr algn="r" rtl="1">
              <a:buFont typeface="Wingdings" pitchFamily="2" charset="2"/>
              <a:buChar char="ü"/>
            </a:pPr>
            <a:r>
              <a:rPr lang="fa-IR" sz="2800" dirty="0">
                <a:solidFill>
                  <a:srgbClr val="002060"/>
                </a:solidFill>
                <a:cs typeface="B Roya" pitchFamily="2" charset="-78"/>
              </a:rPr>
              <a:t>کنترل بر درد(</a:t>
            </a:r>
            <a:r>
              <a:rPr lang="en-US" sz="2800" dirty="0">
                <a:solidFill>
                  <a:srgbClr val="002060"/>
                </a:solidFill>
                <a:cs typeface="B Roya" pitchFamily="2" charset="-78"/>
              </a:rPr>
              <a:t>PCA</a:t>
            </a:r>
            <a:r>
              <a:rPr lang="fa-IR" sz="2800" dirty="0">
                <a:solidFill>
                  <a:srgbClr val="002060"/>
                </a:solidFill>
                <a:cs typeface="B Roya" pitchFamily="2" charset="-78"/>
              </a:rPr>
              <a:t>)</a:t>
            </a:r>
            <a:endParaRPr lang="en-US" sz="2800" dirty="0">
              <a:solidFill>
                <a:srgbClr val="002060"/>
              </a:solidFill>
              <a:cs typeface="B Roya" pitchFamily="2" charset="-78"/>
            </a:endParaRPr>
          </a:p>
          <a:p>
            <a:pPr algn="r" rtl="1"/>
            <a:endParaRPr lang="en-US" dirty="0"/>
          </a:p>
        </p:txBody>
      </p:sp>
      <p:sp>
        <p:nvSpPr>
          <p:cNvPr id="9" name="Title 8"/>
          <p:cNvSpPr>
            <a:spLocks noGrp="1"/>
          </p:cNvSpPr>
          <p:nvPr>
            <p:ph type="title"/>
          </p:nvPr>
        </p:nvSpPr>
        <p:spPr>
          <a:xfrm>
            <a:off x="395536" y="980728"/>
            <a:ext cx="8229600" cy="1143000"/>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sz="5400" b="1" spc="50" dirty="0" smtClean="0">
                <a:ln w="11430"/>
                <a:effectLst>
                  <a:outerShdw blurRad="76200" dist="50800" dir="5400000" algn="tl" rotWithShape="0">
                    <a:srgbClr val="000000">
                      <a:alpha val="65000"/>
                    </a:srgbClr>
                  </a:outerShdw>
                </a:effectLst>
              </a:rPr>
              <a:t/>
            </a:r>
            <a:br>
              <a:rPr lang="fa-IR" sz="5400" b="1" spc="50" dirty="0" smtClean="0">
                <a:ln w="11430"/>
                <a:effectLst>
                  <a:outerShdw blurRad="76200" dist="50800" dir="5400000" algn="tl" rotWithShape="0">
                    <a:srgbClr val="000000">
                      <a:alpha val="65000"/>
                    </a:srgbClr>
                  </a:outerShdw>
                </a:effectLst>
              </a:rPr>
            </a:br>
            <a:r>
              <a:rPr lang="fa-IR" sz="5400" b="1" spc="50" dirty="0">
                <a:ln w="11430"/>
                <a:effectLst>
                  <a:outerShdw blurRad="76200" dist="50800" dir="5400000" algn="tl" rotWithShape="0">
                    <a:srgbClr val="000000">
                      <a:alpha val="65000"/>
                    </a:srgbClr>
                  </a:outerShdw>
                </a:effectLst>
              </a:rPr>
              <a:t/>
            </a:r>
            <a:br>
              <a:rPr lang="fa-IR" sz="5400" b="1" spc="50" dirty="0">
                <a:ln w="11430"/>
                <a:effectLst>
                  <a:outerShdw blurRad="76200" dist="50800" dir="5400000" algn="tl" rotWithShape="0">
                    <a:srgbClr val="000000">
                      <a:alpha val="65000"/>
                    </a:srgbClr>
                  </a:outerShdw>
                </a:effectLst>
              </a:rPr>
            </a:br>
            <a:r>
              <a:rPr lang="fa-IR" sz="5400" b="1" spc="50" dirty="0" smtClean="0">
                <a:ln w="11430"/>
                <a:effectLst>
                  <a:outerShdw blurRad="76200" dist="50800" dir="5400000" algn="tl" rotWithShape="0">
                    <a:srgbClr val="000000">
                      <a:alpha val="65000"/>
                    </a:srgbClr>
                  </a:outerShdw>
                </a:effectLst>
              </a:rPr>
              <a:t/>
            </a:r>
            <a:br>
              <a:rPr lang="fa-IR" sz="5400" b="1" spc="50" dirty="0" smtClean="0">
                <a:ln w="11430"/>
                <a:effectLst>
                  <a:outerShdw blurRad="76200" dist="50800" dir="5400000" algn="tl" rotWithShape="0">
                    <a:srgbClr val="000000">
                      <a:alpha val="65000"/>
                    </a:srgbClr>
                  </a:outerShdw>
                </a:effectLst>
              </a:rPr>
            </a:br>
            <a:r>
              <a:rPr lang="fa-IR" sz="4400" b="1" spc="50" dirty="0">
                <a:ln w="11430"/>
                <a:effectLst>
                  <a:outerShdw blurRad="76200" dist="50800" dir="5400000" algn="tl" rotWithShape="0">
                    <a:srgbClr val="000000">
                      <a:alpha val="65000"/>
                    </a:srgbClr>
                  </a:outerShdw>
                </a:effectLst>
                <a:cs typeface="B Titr" pitchFamily="2" charset="-78"/>
              </a:rPr>
              <a:t>متغیر های روانی- اجتماعی :</a:t>
            </a:r>
            <a:br>
              <a:rPr lang="fa-IR" sz="4400" b="1" spc="50" dirty="0">
                <a:ln w="11430"/>
                <a:effectLst>
                  <a:outerShdw blurRad="76200" dist="50800" dir="5400000" algn="tl" rotWithShape="0">
                    <a:srgbClr val="000000">
                      <a:alpha val="65000"/>
                    </a:srgbClr>
                  </a:outerShdw>
                </a:effectLst>
                <a:cs typeface="B Titr" pitchFamily="2" charset="-78"/>
              </a:rPr>
            </a:br>
            <a:endParaRPr lang="en-US" sz="4400" b="1" spc="50" dirty="0">
              <a:ln w="11430"/>
              <a:effectLst>
                <a:outerShdw blurRad="76200" dist="50800" dir="5400000" algn="tl" rotWithShape="0">
                  <a:srgbClr val="000000">
                    <a:alpha val="65000"/>
                  </a:srgbClr>
                </a:outerShdw>
              </a:effectLst>
              <a:cs typeface="B Titr" pitchFamily="2" charset="-78"/>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7704" y="4005064"/>
            <a:ext cx="3456384" cy="2592288"/>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1340768"/>
            <a:ext cx="1872208" cy="1872208"/>
          </a:xfrm>
          <a:prstGeom prst="rect">
            <a:avLst/>
          </a:prstGeom>
        </p:spPr>
      </p:pic>
    </p:spTree>
    <p:extLst>
      <p:ext uri="{BB962C8B-B14F-4D97-AF65-F5344CB8AC3E}">
        <p14:creationId xmlns:p14="http://schemas.microsoft.com/office/powerpoint/2010/main" val="3804952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04088"/>
            <a:ext cx="8229600" cy="852704"/>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lnSpc>
                <a:spcPct val="80000"/>
              </a:lnSpc>
            </a:pPr>
            <a:r>
              <a:rPr lang="fa-IR" sz="4000" b="1" spc="50" dirty="0">
                <a:ln w="11430"/>
                <a:effectLst>
                  <a:outerShdw blurRad="76200" dist="50800" dir="5400000" algn="tl" rotWithShape="0">
                    <a:srgbClr val="000000">
                      <a:alpha val="65000"/>
                    </a:srgbClr>
                  </a:outerShdw>
                </a:effectLst>
                <a:cs typeface="B Titr" pitchFamily="2" charset="-78"/>
              </a:rPr>
              <a:t>روش های بررسی و شناخت درد</a:t>
            </a:r>
          </a:p>
        </p:txBody>
      </p:sp>
      <p:sp>
        <p:nvSpPr>
          <p:cNvPr id="2" name="Content Placeholder 1"/>
          <p:cNvSpPr>
            <a:spLocks noGrp="1"/>
          </p:cNvSpPr>
          <p:nvPr>
            <p:ph idx="1"/>
          </p:nvPr>
        </p:nvSpPr>
        <p:spPr/>
        <p:txBody>
          <a:bodyPr/>
          <a:lstStyle/>
          <a:p>
            <a:pPr algn="r" rtl="1">
              <a:lnSpc>
                <a:spcPct val="90000"/>
              </a:lnSpc>
            </a:pPr>
            <a:r>
              <a:rPr lang="fa-IR"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داده</a:t>
            </a:r>
            <a:r>
              <a:rPr lang="fa-IR" sz="2800" b="1" dirty="0">
                <a:cs typeface="B Roya" pitchFamily="2" charset="-78"/>
              </a:rPr>
              <a:t> </a:t>
            </a:r>
            <a:r>
              <a:rPr lang="fa-IR"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های</a:t>
            </a:r>
            <a:r>
              <a:rPr lang="fa-IR" sz="2800" b="1" dirty="0">
                <a:cs typeface="B Roya" pitchFamily="2" charset="-78"/>
              </a:rPr>
              <a:t> </a:t>
            </a:r>
            <a:r>
              <a:rPr lang="fa-IR"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ذهنی</a:t>
            </a:r>
            <a:r>
              <a:rPr lang="fa-IR" sz="2800" dirty="0">
                <a:cs typeface="B Roya" pitchFamily="2" charset="-78"/>
              </a:rPr>
              <a:t>: کیفیت درد-محل درد-شدت درد-طول مدت درد-عوامل ایجاد کننده-راههای تسکین درد</a:t>
            </a:r>
          </a:p>
          <a:p>
            <a:pPr algn="r" rtl="1">
              <a:lnSpc>
                <a:spcPct val="90000"/>
              </a:lnSpc>
            </a:pPr>
            <a:endParaRPr lang="fa-IR" sz="2800" dirty="0">
              <a:cs typeface="B Roya" pitchFamily="2" charset="-78"/>
            </a:endParaRPr>
          </a:p>
          <a:p>
            <a:pPr algn="r" rtl="1">
              <a:lnSpc>
                <a:spcPct val="90000"/>
              </a:lnSpc>
            </a:pPr>
            <a:r>
              <a:rPr lang="fa-IR"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داده</a:t>
            </a:r>
            <a:r>
              <a:rPr lang="fa-IR" sz="2800" b="1" dirty="0">
                <a:cs typeface="B Roya" pitchFamily="2" charset="-78"/>
              </a:rPr>
              <a:t> </a:t>
            </a:r>
            <a:r>
              <a:rPr lang="fa-IR"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های</a:t>
            </a:r>
            <a:r>
              <a:rPr lang="fa-IR" sz="2800" b="1" dirty="0">
                <a:cs typeface="B Roya" pitchFamily="2" charset="-78"/>
              </a:rPr>
              <a:t> </a:t>
            </a:r>
            <a:r>
              <a:rPr lang="fa-IR"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عینی</a:t>
            </a:r>
            <a:r>
              <a:rPr lang="fa-IR" sz="2800" dirty="0">
                <a:cs typeface="B Roya" pitchFamily="2" charset="-78"/>
              </a:rPr>
              <a:t>: ابروهای گره کرده-عضلات منقبض صورت و</a:t>
            </a:r>
            <a:r>
              <a:rPr lang="fa-IR" sz="2800" dirty="0" smtClean="0">
                <a:cs typeface="B Roya" pitchFamily="2" charset="-78"/>
              </a:rPr>
              <a:t>.....</a:t>
            </a:r>
          </a:p>
          <a:p>
            <a:pPr marL="0" indent="0" algn="r" rtl="1">
              <a:lnSpc>
                <a:spcPct val="90000"/>
              </a:lnSpc>
              <a:buNone/>
            </a:pPr>
            <a:r>
              <a:rPr lang="fa-IR" sz="2800" dirty="0" smtClean="0">
                <a:cs typeface="B Roya" pitchFamily="2" charset="-78"/>
              </a:rPr>
              <a:t>اندازه </a:t>
            </a:r>
            <a:r>
              <a:rPr lang="fa-IR" sz="2800" dirty="0">
                <a:cs typeface="B Roya" pitchFamily="2" charset="-78"/>
              </a:rPr>
              <a:t>گیری شدت درد </a:t>
            </a:r>
          </a:p>
          <a:p>
            <a:pPr algn="r" rtl="1">
              <a:lnSpc>
                <a:spcPct val="90000"/>
              </a:lnSpc>
            </a:pPr>
            <a:r>
              <a:rPr lang="fa-IR" sz="2800" dirty="0">
                <a:cs typeface="B Roya" pitchFamily="2" charset="-78"/>
              </a:rPr>
              <a:t>پرسشنامه درد مک گیل-مقیاس توصیفی ساده-مقیاس توصیف کننده کلامی –مقیاس دیداری قابل مقایسه-مقیاس رنگی درد استوارت- و.......</a:t>
            </a:r>
            <a:endParaRPr lang="en-US" dirty="0">
              <a:cs typeface="B Roya"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02" y="5085760"/>
            <a:ext cx="1851007" cy="177224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1847288" y="5263826"/>
            <a:ext cx="1549550" cy="1549550"/>
          </a:xfrm>
          <a:prstGeom prst="rect">
            <a:avLst/>
          </a:prstGeom>
        </p:spPr>
      </p:pic>
    </p:spTree>
    <p:extLst>
      <p:ext uri="{BB962C8B-B14F-4D97-AF65-F5344CB8AC3E}">
        <p14:creationId xmlns:p14="http://schemas.microsoft.com/office/powerpoint/2010/main" val="2033663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89856"/>
            <a:ext cx="8229600" cy="1143000"/>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sz="4400" b="1" spc="50" dirty="0">
                <a:ln w="11430"/>
                <a:solidFill>
                  <a:srgbClr val="00B050"/>
                </a:solidFill>
                <a:effectLst>
                  <a:outerShdw blurRad="76200" dist="50800" dir="5400000" algn="tl" rotWithShape="0">
                    <a:srgbClr val="000000">
                      <a:alpha val="65000"/>
                    </a:srgbClr>
                  </a:outerShdw>
                </a:effectLst>
                <a:cs typeface="B Titr" pitchFamily="2" charset="-78"/>
              </a:rPr>
              <a:t>مقیاس توصیفی- دیداری درد</a:t>
            </a:r>
            <a:r>
              <a:rPr lang="fa-IR" sz="4400" b="1" kern="0" spc="50" dirty="0">
                <a:ln w="11430"/>
                <a:solidFill>
                  <a:srgbClr val="00B050"/>
                </a:solidFill>
                <a:effectLst>
                  <a:outerShdw blurRad="76200" dist="50800" dir="5400000" algn="tl" rotWithShape="0">
                    <a:srgbClr val="000000">
                      <a:alpha val="65000"/>
                    </a:srgbClr>
                  </a:outerShdw>
                </a:effectLst>
              </a:rPr>
              <a:t/>
            </a:r>
            <a:br>
              <a:rPr lang="fa-IR" sz="4400" b="1" kern="0" spc="50" dirty="0">
                <a:ln w="11430"/>
                <a:solidFill>
                  <a:srgbClr val="00B050"/>
                </a:solidFill>
                <a:effectLst>
                  <a:outerShdw blurRad="76200" dist="50800" dir="5400000" algn="tl" rotWithShape="0">
                    <a:srgbClr val="000000">
                      <a:alpha val="65000"/>
                    </a:srgbClr>
                  </a:outerShdw>
                </a:effectLst>
              </a:rPr>
            </a:br>
            <a:endParaRPr lang="en-US" b="1" spc="50" dirty="0">
              <a:ln w="11430"/>
              <a:solidFill>
                <a:srgbClr val="00B050"/>
              </a:solidFill>
              <a:effectLst>
                <a:outerShdw blurRad="76200" dist="50800" dir="5400000" algn="tl" rotWithShape="0">
                  <a:srgbClr val="000000">
                    <a:alpha val="65000"/>
                  </a:srgbClr>
                </a:outerShdw>
              </a:effectLst>
            </a:endParaRPr>
          </a:p>
        </p:txBody>
      </p:sp>
      <p:pic>
        <p:nvPicPr>
          <p:cNvPr id="4" name="Picture 2"/>
          <p:cNvPicPr>
            <a:picLocks noGrp="1" noChangeAspect="1" noChangeArrowheads="1"/>
          </p:cNvPicPr>
          <p:nvPr>
            <p:ph idx="1"/>
          </p:nvPr>
        </p:nvPicPr>
        <p:blipFill>
          <a:blip r:embed="rId2" cstate="print"/>
          <a:stretch>
            <a:fillRect/>
          </a:stretch>
        </p:blipFill>
        <p:spPr bwMode="auto">
          <a:xfrm>
            <a:off x="3491880" y="2132856"/>
            <a:ext cx="2127328" cy="3632916"/>
          </a:xfrm>
          <a:prstGeom prst="rect">
            <a:avLst/>
          </a:prstGeom>
          <a:noFill/>
          <a:ln w="9525">
            <a:noFill/>
            <a:miter lim="800000"/>
            <a:headEnd/>
            <a:tailEnd/>
          </a:ln>
        </p:spPr>
      </p:pic>
    </p:spTree>
    <p:extLst>
      <p:ext uri="{BB962C8B-B14F-4D97-AF65-F5344CB8AC3E}">
        <p14:creationId xmlns:p14="http://schemas.microsoft.com/office/powerpoint/2010/main" val="288594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76672"/>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sz="4000" b="1" spc="50" dirty="0">
                <a:ln w="11430"/>
                <a:effectLst>
                  <a:outerShdw blurRad="76200" dist="50800" dir="5400000" algn="tl" rotWithShape="0">
                    <a:srgbClr val="000000">
                      <a:alpha val="65000"/>
                    </a:srgbClr>
                  </a:outerShdw>
                </a:effectLst>
                <a:cs typeface="B Titr" pitchFamily="2" charset="-78"/>
              </a:rPr>
              <a:t>مقیاس صوری درجه بندی درد وانگ-باکر</a:t>
            </a:r>
            <a:endParaRPr lang="en-US" sz="4000" b="1" spc="50" dirty="0">
              <a:ln w="11430"/>
              <a:effectLst>
                <a:outerShdw blurRad="76200" dist="50800" dir="5400000" algn="tl" rotWithShape="0">
                  <a:srgbClr val="000000">
                    <a:alpha val="65000"/>
                  </a:srgbClr>
                </a:outerShdw>
              </a:effectLst>
              <a:cs typeface="B Titr" pitchFamily="2" charset="-78"/>
            </a:endParaRPr>
          </a:p>
        </p:txBody>
      </p:sp>
      <p:pic>
        <p:nvPicPr>
          <p:cNvPr id="1026" name="Picture 2" descr="C:\Users\s.amozesh\Desktop\کارهای در حال انجام\دانلودها\4b98aec2-3cac-48f7-8f4d-88d06e512ca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7704" y="1916832"/>
            <a:ext cx="5616624" cy="4389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0487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sz="4000" b="1" spc="50" dirty="0">
                <a:ln w="11430"/>
                <a:solidFill>
                  <a:schemeClr val="accent3"/>
                </a:solidFill>
                <a:effectLst>
                  <a:outerShdw blurRad="76200" dist="50800" dir="5400000" algn="tl" rotWithShape="0">
                    <a:srgbClr val="000000">
                      <a:alpha val="65000"/>
                    </a:srgbClr>
                  </a:outerShdw>
                </a:effectLst>
                <a:cs typeface="B Titr" pitchFamily="2" charset="-78"/>
              </a:rPr>
              <a:t>راهکارهای تسکین درد</a:t>
            </a:r>
            <a:endParaRPr lang="en-US" sz="4000" b="1" spc="50" dirty="0">
              <a:ln w="11430"/>
              <a:solidFill>
                <a:schemeClr val="accent3"/>
              </a:solidFill>
              <a:effectLst>
                <a:outerShdw blurRad="76200" dist="50800" dir="5400000" algn="tl" rotWithShape="0">
                  <a:srgbClr val="000000">
                    <a:alpha val="65000"/>
                  </a:srgbClr>
                </a:outerShdw>
              </a:effectLst>
              <a:cs typeface="B Titr" pitchFamily="2" charset="-78"/>
            </a:endParaRPr>
          </a:p>
        </p:txBody>
      </p:sp>
      <p:sp>
        <p:nvSpPr>
          <p:cNvPr id="2" name="Content Placeholder 1"/>
          <p:cNvSpPr>
            <a:spLocks noGrp="1"/>
          </p:cNvSpPr>
          <p:nvPr>
            <p:ph idx="1"/>
          </p:nvPr>
        </p:nvSpPr>
        <p:spPr/>
        <p:txBody>
          <a:bodyPr>
            <a:normAutofit/>
          </a:bodyPr>
          <a:lstStyle/>
          <a:p>
            <a:pPr marL="109728" indent="0" algn="r" rtl="1">
              <a:buNone/>
            </a:pPr>
            <a:endParaRPr lang="en-US" dirty="0"/>
          </a:p>
          <a:p>
            <a:pPr algn="r" rtl="1"/>
            <a:r>
              <a:rPr lang="fa-IR" dirty="0">
                <a:solidFill>
                  <a:srgbClr val="002060"/>
                </a:solidFill>
                <a:cs typeface="B Titr" pitchFamily="2" charset="-78"/>
              </a:rPr>
              <a:t>مداخلات </a:t>
            </a:r>
            <a:r>
              <a:rPr lang="fa-IR" dirty="0" smtClean="0">
                <a:solidFill>
                  <a:srgbClr val="002060"/>
                </a:solidFill>
                <a:cs typeface="B Titr" pitchFamily="2" charset="-78"/>
              </a:rPr>
              <a:t>دارویی</a:t>
            </a:r>
          </a:p>
          <a:p>
            <a:pPr algn="r" rtl="1"/>
            <a:r>
              <a:rPr lang="fa-IR" dirty="0" smtClean="0">
                <a:solidFill>
                  <a:srgbClr val="002060"/>
                </a:solidFill>
                <a:cs typeface="B Titr" pitchFamily="2" charset="-78"/>
              </a:rPr>
              <a:t>مداخلات غیر دارویی</a:t>
            </a:r>
            <a:endParaRPr lang="en-US" dirty="0">
              <a:solidFill>
                <a:srgbClr val="002060"/>
              </a:solidFill>
              <a:cs typeface="B Titr"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988839"/>
            <a:ext cx="5112558" cy="3849223"/>
          </a:xfrm>
          <a:prstGeom prst="rect">
            <a:avLst/>
          </a:prstGeom>
        </p:spPr>
      </p:pic>
    </p:spTree>
    <p:extLst>
      <p:ext uri="{BB962C8B-B14F-4D97-AF65-F5344CB8AC3E}">
        <p14:creationId xmlns:p14="http://schemas.microsoft.com/office/powerpoint/2010/main" val="12657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80728"/>
            <a:ext cx="8229600" cy="1143000"/>
          </a:xfrm>
        </p:spPr>
        <p:txBody>
          <a:bodyPr/>
          <a:lstStyle/>
          <a:p>
            <a:pPr algn="r" rtl="1"/>
            <a:r>
              <a:rPr lang="fa-IR"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a typeface="+mn-ea"/>
                <a:cs typeface="B Titr" pitchFamily="2" charset="-78"/>
              </a:rPr>
              <a:t>مداخلات</a:t>
            </a:r>
            <a:r>
              <a:rPr lang="fa-IR" dirty="0" smtClean="0"/>
              <a:t> </a:t>
            </a:r>
            <a:r>
              <a:rPr lang="fa-IR"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a typeface="+mn-ea"/>
                <a:cs typeface="B Titr" pitchFamily="2" charset="-78"/>
              </a:rPr>
              <a:t>دارویی</a:t>
            </a:r>
            <a:endParaRPr lang="en-US"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a typeface="+mn-ea"/>
              <a:cs typeface="B Titr" pitchFamily="2" charset="-78"/>
            </a:endParaRPr>
          </a:p>
        </p:txBody>
      </p:sp>
      <p:sp>
        <p:nvSpPr>
          <p:cNvPr id="2" name="Content Placeholder 1"/>
          <p:cNvSpPr>
            <a:spLocks noGrp="1"/>
          </p:cNvSpPr>
          <p:nvPr>
            <p:ph idx="1"/>
          </p:nvPr>
        </p:nvSpPr>
        <p:spPr>
          <a:xfrm>
            <a:off x="457200" y="2204864"/>
            <a:ext cx="8229600" cy="4389120"/>
          </a:xfrm>
        </p:spPr>
        <p:txBody>
          <a:bodyPr/>
          <a:lstStyle/>
          <a:p>
            <a:pPr marL="0" indent="0" algn="r" rtl="1">
              <a:buNone/>
            </a:pPr>
            <a:r>
              <a:rPr lang="fa-IR" dirty="0">
                <a:solidFill>
                  <a:schemeClr val="tx2">
                    <a:lumMod val="50000"/>
                  </a:schemeClr>
                </a:solidFill>
                <a:cs typeface="B Titr" pitchFamily="2" charset="-78"/>
              </a:rPr>
              <a:t>بررسی پیش از دارو دادن:</a:t>
            </a:r>
            <a:endParaRPr lang="en-US" dirty="0">
              <a:solidFill>
                <a:schemeClr val="tx2">
                  <a:lumMod val="50000"/>
                </a:schemeClr>
              </a:solidFill>
              <a:cs typeface="B Titr" pitchFamily="2" charset="-78"/>
            </a:endParaRPr>
          </a:p>
          <a:p>
            <a:pPr lvl="0" algn="r" rtl="1"/>
            <a:r>
              <a:rPr lang="fa-IR" dirty="0">
                <a:cs typeface="B Roya" pitchFamily="2" charset="-78"/>
              </a:rPr>
              <a:t>گرفتن تاریخچه مصرف دارو مشکلات سلامتی بررسی عوارض جانبی دارو و وضعیت بیمار بیمار بعد از مصرف دوز قبلی دارو.</a:t>
            </a:r>
            <a:endParaRPr lang="en-US" dirty="0">
              <a:cs typeface="B Roya" pitchFamily="2" charset="-78"/>
            </a:endParaRPr>
          </a:p>
          <a:p>
            <a:pPr algn="r" rtl="1"/>
            <a:r>
              <a:rPr lang="fa-IR" dirty="0">
                <a:cs typeface="B Roya" pitchFamily="2" charset="-78"/>
              </a:rPr>
              <a:t>قبل از دادن دارو باید توصیه بیمار در مورد پاسخ ها و واکنش هایش نسبت به دارو ثبت شود.</a:t>
            </a:r>
            <a:endParaRPr lang="en-US" dirty="0">
              <a:cs typeface="B Roya" pitchFamily="2" charset="-78"/>
            </a:endParaRPr>
          </a:p>
          <a:p>
            <a:pPr algn="r" rtl="1"/>
            <a:r>
              <a:rPr lang="fa-IR" dirty="0">
                <a:cs typeface="B Roya" pitchFamily="2" charset="-78"/>
              </a:rPr>
              <a:t>سه دسته کلی داروهای مسکن شمامل مخدرها،داروهای ضد التهاب غیر استروئیدی (</a:t>
            </a:r>
            <a:r>
              <a:rPr lang="en-US" dirty="0">
                <a:cs typeface="B Roya" pitchFamily="2" charset="-78"/>
              </a:rPr>
              <a:t>NSAIDS</a:t>
            </a:r>
            <a:r>
              <a:rPr lang="fa-IR" dirty="0">
                <a:cs typeface="B Roya" pitchFamily="2" charset="-78"/>
              </a:rPr>
              <a:t>)و بی حس کننده های موضعی هستند.</a:t>
            </a:r>
            <a:endParaRPr lang="en-US" dirty="0">
              <a:cs typeface="B Roya" pitchFamily="2" charset="-78"/>
            </a:endParaRPr>
          </a:p>
          <a:p>
            <a:pPr algn="r" rtl="1"/>
            <a:endParaRPr lang="en-US" dirty="0"/>
          </a:p>
        </p:txBody>
      </p:sp>
      <p:sp>
        <p:nvSpPr>
          <p:cNvPr id="4" name="Title 2"/>
          <p:cNvSpPr txBox="1">
            <a:spLocks/>
          </p:cNvSpPr>
          <p:nvPr/>
        </p:nvSpPr>
        <p:spPr>
          <a:xfrm>
            <a:off x="609600" y="197768"/>
            <a:ext cx="8229600" cy="1143000"/>
          </a:xfrm>
          <a:prstGeom prst="rect">
            <a:avLst/>
          </a:prstGeom>
        </p:spPr>
        <p:txBody>
          <a:bodyPr vert="horz" lIns="0" rIns="0" bIns="0" anchor="b">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rtl="1"/>
            <a:r>
              <a:rPr lang="fa-IR" sz="4000" b="1" spc="50" dirty="0" smtClean="0">
                <a:ln w="11430"/>
                <a:solidFill>
                  <a:schemeClr val="accent3"/>
                </a:solidFill>
                <a:effectLst>
                  <a:outerShdw blurRad="76200" dist="50800" dir="5400000" algn="tl" rotWithShape="0">
                    <a:srgbClr val="000000">
                      <a:alpha val="65000"/>
                    </a:srgbClr>
                  </a:outerShdw>
                </a:effectLst>
                <a:cs typeface="B Titr" pitchFamily="2" charset="-78"/>
              </a:rPr>
              <a:t>راهکارهای تسکین درد</a:t>
            </a:r>
            <a:endParaRPr lang="en-US" sz="4000" b="1" spc="50" dirty="0">
              <a:ln w="11430"/>
              <a:solidFill>
                <a:schemeClr val="accent3"/>
              </a:solidFill>
              <a:effectLst>
                <a:outerShdw blurRad="76200" dist="50800" dir="5400000" algn="tl" rotWithShape="0">
                  <a:srgbClr val="000000">
                    <a:alpha val="65000"/>
                  </a:srgbClr>
                </a:outerShdw>
              </a:effectLst>
              <a:cs typeface="B Titr" pitchFamily="2" charset="-78"/>
            </a:endParaRPr>
          </a:p>
        </p:txBody>
      </p:sp>
      <p:pic>
        <p:nvPicPr>
          <p:cNvPr id="5" name="Picture 4"/>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55576" y="548680"/>
            <a:ext cx="2882280" cy="2196938"/>
          </a:xfrm>
          <a:prstGeom prst="rect">
            <a:avLst/>
          </a:prstGeom>
        </p:spPr>
      </p:pic>
    </p:spTree>
    <p:extLst>
      <p:ext uri="{BB962C8B-B14F-4D97-AF65-F5344CB8AC3E}">
        <p14:creationId xmlns:p14="http://schemas.microsoft.com/office/powerpoint/2010/main" val="8762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r" rtl="1">
              <a:buNone/>
            </a:pPr>
            <a:r>
              <a:rPr lang="fa-IR" b="1" dirty="0" smtClean="0">
                <a:solidFill>
                  <a:schemeClr val="accent2">
                    <a:lumMod val="50000"/>
                  </a:schemeClr>
                </a:solidFill>
                <a:cs typeface="B Roya" pitchFamily="2" charset="-78"/>
              </a:rPr>
              <a:t>تسکین </a:t>
            </a:r>
            <a:r>
              <a:rPr lang="fa-IR" b="1" dirty="0">
                <a:solidFill>
                  <a:schemeClr val="accent2">
                    <a:lumMod val="50000"/>
                  </a:schemeClr>
                </a:solidFill>
                <a:cs typeface="B Roya" pitchFamily="2" charset="-78"/>
              </a:rPr>
              <a:t>متوازن:</a:t>
            </a:r>
            <a:endParaRPr lang="en-US" b="1" dirty="0">
              <a:solidFill>
                <a:schemeClr val="accent2">
                  <a:lumMod val="50000"/>
                </a:schemeClr>
              </a:solidFill>
              <a:cs typeface="B Roya" pitchFamily="2" charset="-78"/>
            </a:endParaRPr>
          </a:p>
          <a:p>
            <a:pPr marL="0" indent="0" algn="r" rtl="1">
              <a:buNone/>
            </a:pPr>
            <a:r>
              <a:rPr lang="fa-IR" dirty="0" smtClean="0">
                <a:cs typeface="B Roya" pitchFamily="2" charset="-78"/>
              </a:rPr>
              <a:t>بااستفاده </a:t>
            </a:r>
            <a:r>
              <a:rPr lang="fa-IR" dirty="0">
                <a:cs typeface="B Roya" pitchFamily="2" charset="-78"/>
              </a:rPr>
              <a:t>توام چند داروی مسکن به طور همزمان برای رسیدن به تسکین بیشتر و عوارض جانبی کمتر، اطلاق می شود. به عبارت دیگر، در حضور یک داروی دیگر، دوز مورد نیاز یک خاص کمتر می </a:t>
            </a:r>
            <a:r>
              <a:rPr lang="fa-IR" dirty="0" smtClean="0">
                <a:cs typeface="B Roya" pitchFamily="2" charset="-78"/>
              </a:rPr>
              <a:t>شود.</a:t>
            </a:r>
            <a:endParaRPr lang="en-US" dirty="0">
              <a:cs typeface="B Roya" pitchFamily="2" charset="-78"/>
            </a:endParaRPr>
          </a:p>
        </p:txBody>
      </p:sp>
      <p:sp>
        <p:nvSpPr>
          <p:cNvPr id="4" name="Title 2"/>
          <p:cNvSpPr txBox="1">
            <a:spLocks/>
          </p:cNvSpPr>
          <p:nvPr/>
        </p:nvSpPr>
        <p:spPr>
          <a:xfrm>
            <a:off x="609600" y="197768"/>
            <a:ext cx="8229600" cy="1143000"/>
          </a:xfrm>
          <a:prstGeom prst="rect">
            <a:avLst/>
          </a:prstGeom>
        </p:spPr>
        <p:txBody>
          <a:bodyPr vert="horz" lIns="0" rIns="0" bIns="0" anchor="b">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r" rtl="1"/>
            <a:r>
              <a:rPr lang="fa-IR" sz="4000" b="1" spc="50" dirty="0" smtClean="0">
                <a:ln w="11430"/>
                <a:solidFill>
                  <a:schemeClr val="accent3"/>
                </a:solidFill>
                <a:effectLst>
                  <a:outerShdw blurRad="76200" dist="50800" dir="5400000" algn="tl" rotWithShape="0">
                    <a:srgbClr val="000000">
                      <a:alpha val="65000"/>
                    </a:srgbClr>
                  </a:outerShdw>
                </a:effectLst>
                <a:cs typeface="B Titr" pitchFamily="2" charset="-78"/>
              </a:rPr>
              <a:t>راهکارهای تسکین درد</a:t>
            </a:r>
            <a:endParaRPr lang="en-US" sz="4000" b="1" spc="50" dirty="0">
              <a:ln w="11430"/>
              <a:solidFill>
                <a:schemeClr val="accent3"/>
              </a:solidFill>
              <a:effectLst>
                <a:outerShdw blurRad="76200" dist="50800" dir="5400000" algn="tl" rotWithShape="0">
                  <a:srgbClr val="000000">
                    <a:alpha val="65000"/>
                  </a:srgbClr>
                </a:outerShdw>
              </a:effectLst>
              <a:cs typeface="B Titr" pitchFamily="2" charset="-78"/>
            </a:endParaRPr>
          </a:p>
        </p:txBody>
      </p:sp>
      <p:sp>
        <p:nvSpPr>
          <p:cNvPr id="5" name="Title 2"/>
          <p:cNvSpPr>
            <a:spLocks noGrp="1"/>
          </p:cNvSpPr>
          <p:nvPr>
            <p:ph type="title"/>
          </p:nvPr>
        </p:nvSpPr>
        <p:spPr>
          <a:xfrm>
            <a:off x="457200" y="836712"/>
            <a:ext cx="8229600" cy="1143000"/>
          </a:xfrm>
        </p:spPr>
        <p:txBody>
          <a:bodyPr/>
          <a:lstStyle/>
          <a:p>
            <a:pPr algn="r" rtl="1"/>
            <a:r>
              <a:rPr lang="fa-IR"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a typeface="+mn-ea"/>
                <a:cs typeface="B Titr" pitchFamily="2" charset="-78"/>
              </a:rPr>
              <a:t>مداخلات</a:t>
            </a:r>
            <a:r>
              <a:rPr lang="fa-IR" dirty="0" smtClean="0"/>
              <a:t> </a:t>
            </a:r>
            <a:r>
              <a:rPr lang="fa-IR"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a typeface="+mn-ea"/>
                <a:cs typeface="B Titr" pitchFamily="2" charset="-78"/>
              </a:rPr>
              <a:t>دارویی</a:t>
            </a:r>
            <a:endParaRPr lang="en-US"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a typeface="+mn-ea"/>
              <a:cs typeface="B Titr" pitchFamily="2" charset="-78"/>
            </a:endParaRPr>
          </a:p>
        </p:txBody>
      </p:sp>
    </p:spTree>
    <p:extLst>
      <p:ext uri="{BB962C8B-B14F-4D97-AF65-F5344CB8AC3E}">
        <p14:creationId xmlns:p14="http://schemas.microsoft.com/office/powerpoint/2010/main" val="80791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b="1" spc="50" dirty="0">
                <a:ln w="11430"/>
                <a:solidFill>
                  <a:schemeClr val="accent1"/>
                </a:solidFill>
                <a:effectLst>
                  <a:outerShdw blurRad="76200" dist="50800" dir="5400000" algn="tl" rotWithShape="0">
                    <a:srgbClr val="000000">
                      <a:alpha val="65000"/>
                    </a:srgbClr>
                  </a:outerShdw>
                </a:effectLst>
                <a:cs typeface="B Titr" pitchFamily="2" charset="-78"/>
              </a:rPr>
              <a:t>تعریف درد :</a:t>
            </a:r>
            <a:endParaRPr lang="en-US" b="1" spc="50" dirty="0">
              <a:ln w="11430"/>
              <a:solidFill>
                <a:schemeClr val="accent1"/>
              </a:solidFill>
              <a:effectLst>
                <a:outerShdw blurRad="76200" dist="50800" dir="5400000" algn="tl" rotWithShape="0">
                  <a:srgbClr val="000000">
                    <a:alpha val="65000"/>
                  </a:srgbClr>
                </a:outerShdw>
              </a:effectLst>
              <a:cs typeface="B Titr" pitchFamily="2" charset="-78"/>
            </a:endParaRPr>
          </a:p>
        </p:txBody>
      </p:sp>
      <p:sp>
        <p:nvSpPr>
          <p:cNvPr id="2" name="Content Placeholder 1"/>
          <p:cNvSpPr>
            <a:spLocks noGrp="1"/>
          </p:cNvSpPr>
          <p:nvPr>
            <p:ph idx="1"/>
          </p:nvPr>
        </p:nvSpPr>
        <p:spPr/>
        <p:txBody>
          <a:bodyPr>
            <a:noAutofit/>
          </a:bodyPr>
          <a:lstStyle/>
          <a:p>
            <a:pPr marL="0" indent="0" algn="justLow" rtl="1">
              <a:buNone/>
              <a:tabLst>
                <a:tab pos="5151438" algn="l"/>
              </a:tabLst>
            </a:pPr>
            <a:r>
              <a:rPr lang="fa-IR" sz="2800" b="1" dirty="0" smtClean="0">
                <a:solidFill>
                  <a:srgbClr val="002060"/>
                </a:solidFill>
                <a:cs typeface="B Titr" pitchFamily="2" charset="-78"/>
              </a:rPr>
              <a:t>درد،مکانیسم فیزیولوژیک</a:t>
            </a:r>
            <a:r>
              <a:rPr lang="en-US" sz="2800" b="1" dirty="0" smtClean="0">
                <a:solidFill>
                  <a:srgbClr val="002060"/>
                </a:solidFill>
                <a:cs typeface="B Titr" pitchFamily="2" charset="-78"/>
              </a:rPr>
              <a:t> </a:t>
            </a:r>
            <a:r>
              <a:rPr lang="fa-IR" sz="2800" b="1" dirty="0" smtClean="0">
                <a:solidFill>
                  <a:srgbClr val="002060"/>
                </a:solidFill>
                <a:cs typeface="B Titr" pitchFamily="2" charset="-78"/>
              </a:rPr>
              <a:t>ومحافظتی </a:t>
            </a:r>
            <a:r>
              <a:rPr lang="fa-IR" sz="2800" b="1" dirty="0">
                <a:solidFill>
                  <a:srgbClr val="002060"/>
                </a:solidFill>
                <a:cs typeface="B Titr" pitchFamily="2" charset="-78"/>
              </a:rPr>
              <a:t>است درمقابل </a:t>
            </a:r>
            <a:r>
              <a:rPr lang="fa-IR" sz="2800" b="1" dirty="0" smtClean="0">
                <a:solidFill>
                  <a:srgbClr val="002060"/>
                </a:solidFill>
                <a:cs typeface="B Titr" pitchFamily="2" charset="-78"/>
              </a:rPr>
              <a:t>محرکهای مضر</a:t>
            </a:r>
            <a:endParaRPr lang="en-US" sz="2800" b="1" dirty="0" smtClean="0">
              <a:solidFill>
                <a:srgbClr val="002060"/>
              </a:solidFill>
              <a:cs typeface="B Titr" pitchFamily="2" charset="-78"/>
            </a:endParaRPr>
          </a:p>
          <a:p>
            <a:pPr marL="0" indent="0" algn="justLow" rtl="1">
              <a:buNone/>
              <a:tabLst>
                <a:tab pos="5151438" algn="l"/>
              </a:tabLst>
            </a:pPr>
            <a:r>
              <a:rPr lang="fa-IR" sz="3600" b="1" dirty="0" smtClean="0">
                <a:solidFill>
                  <a:srgbClr val="002060"/>
                </a:solidFill>
                <a:cs typeface="B Roya" pitchFamily="2" charset="-78"/>
              </a:rPr>
              <a:t> </a:t>
            </a:r>
            <a:r>
              <a:rPr lang="fa-IR" sz="3600" b="1" dirty="0">
                <a:solidFill>
                  <a:srgbClr val="002060"/>
                </a:solidFill>
                <a:cs typeface="B Roya" pitchFamily="2" charset="-78"/>
              </a:rPr>
              <a:t>مثال:</a:t>
            </a:r>
          </a:p>
          <a:p>
            <a:pPr marL="0" indent="0" algn="justLow" rtl="1">
              <a:buNone/>
              <a:tabLst>
                <a:tab pos="5151438" algn="l"/>
              </a:tabLst>
            </a:pPr>
            <a:r>
              <a:rPr lang="fa-IR" sz="3600" b="1" dirty="0">
                <a:solidFill>
                  <a:srgbClr val="002060"/>
                </a:solidFill>
                <a:cs typeface="B Roya" pitchFamily="2" charset="-78"/>
              </a:rPr>
              <a:t> اجتناب فرد مبتلا به پیچ خوردگی مچ پا از قرار دادن وزن خود روی پاها</a:t>
            </a:r>
            <a:endParaRPr lang="en-US" sz="3600" b="1" dirty="0">
              <a:solidFill>
                <a:srgbClr val="002060"/>
              </a:solidFill>
              <a:cs typeface="B Roya" pitchFamily="2" charset="-78"/>
            </a:endParaRPr>
          </a:p>
          <a:p>
            <a:pPr algn="justLow" rtl="1"/>
            <a:endParaRPr lang="en-US" sz="3200" dirty="0">
              <a:cs typeface="B Roya"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4" y="4250826"/>
            <a:ext cx="2462434" cy="2473427"/>
          </a:xfrm>
          <a:prstGeom prst="rect">
            <a:avLst/>
          </a:prstGeom>
        </p:spPr>
      </p:pic>
    </p:spTree>
    <p:extLst>
      <p:ext uri="{BB962C8B-B14F-4D97-AF65-F5344CB8AC3E}">
        <p14:creationId xmlns:p14="http://schemas.microsoft.com/office/powerpoint/2010/main" val="3139041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fa-IR" dirty="0" smtClean="0"/>
              <a:t/>
            </a:r>
            <a:br>
              <a:rPr lang="fa-IR" dirty="0" smtClean="0"/>
            </a:br>
            <a:endParaRPr lang="en-US" dirty="0"/>
          </a:p>
        </p:txBody>
      </p:sp>
      <p:sp>
        <p:nvSpPr>
          <p:cNvPr id="2" name="Content Placeholder 1"/>
          <p:cNvSpPr>
            <a:spLocks noGrp="1"/>
          </p:cNvSpPr>
          <p:nvPr>
            <p:ph idx="1"/>
          </p:nvPr>
        </p:nvSpPr>
        <p:spPr/>
        <p:txBody>
          <a:bodyPr/>
          <a:lstStyle/>
          <a:p>
            <a:pPr marL="0" indent="0" algn="r" rtl="1">
              <a:buNone/>
            </a:pPr>
            <a:r>
              <a:rPr lang="fa-IR" b="1" dirty="0">
                <a:solidFill>
                  <a:schemeClr val="accent2">
                    <a:lumMod val="50000"/>
                  </a:schemeClr>
                </a:solidFill>
                <a:cs typeface="B Roya" pitchFamily="2" charset="-78"/>
              </a:rPr>
              <a:t>دارو به صورت </a:t>
            </a:r>
            <a:r>
              <a:rPr lang="en-US" b="1" dirty="0">
                <a:solidFill>
                  <a:schemeClr val="accent2">
                    <a:lumMod val="50000"/>
                  </a:schemeClr>
                </a:solidFill>
                <a:cs typeface="B Roya" pitchFamily="2" charset="-78"/>
              </a:rPr>
              <a:t>PRN</a:t>
            </a:r>
            <a:r>
              <a:rPr lang="fa-IR" b="1" dirty="0">
                <a:solidFill>
                  <a:schemeClr val="accent2">
                    <a:lumMod val="50000"/>
                  </a:schemeClr>
                </a:solidFill>
                <a:cs typeface="B Roya" pitchFamily="2" charset="-78"/>
              </a:rPr>
              <a:t>:</a:t>
            </a:r>
            <a:endParaRPr lang="en-US" b="1" dirty="0">
              <a:solidFill>
                <a:schemeClr val="accent2">
                  <a:lumMod val="50000"/>
                </a:schemeClr>
              </a:solidFill>
              <a:cs typeface="B Roya" pitchFamily="2" charset="-78"/>
            </a:endParaRPr>
          </a:p>
          <a:p>
            <a:pPr algn="r" rtl="1"/>
            <a:r>
              <a:rPr lang="fa-IR" dirty="0">
                <a:solidFill>
                  <a:srgbClr val="002060"/>
                </a:solidFill>
                <a:cs typeface="B Roya" pitchFamily="2" charset="-78"/>
              </a:rPr>
              <a:t>تنها راه اطمینان از دوره های موثر تسکین در این روش، استفاده از مقادیر زیاد دارو برای ایجاد دوره  های تسکین و خواب آلودگی است، زیرا هنگامی که بیمار از درد شکایت می کند، همچنین زمانی که پرستار به او مسکن تزریق می کند، سطح سرمی مخدر خیلی پایین تر از سطح درمانی است.</a:t>
            </a:r>
            <a:endParaRPr lang="en-US" dirty="0">
              <a:solidFill>
                <a:srgbClr val="002060"/>
              </a:solidFill>
              <a:cs typeface="B Roya" pitchFamily="2" charset="-78"/>
            </a:endParaRPr>
          </a:p>
          <a:p>
            <a:pPr marL="0" indent="0" algn="r">
              <a:buNone/>
            </a:pPr>
            <a:endParaRPr lang="en-US" dirty="0"/>
          </a:p>
        </p:txBody>
      </p:sp>
    </p:spTree>
    <p:extLst>
      <p:ext uri="{BB962C8B-B14F-4D97-AF65-F5344CB8AC3E}">
        <p14:creationId xmlns:p14="http://schemas.microsoft.com/office/powerpoint/2010/main" val="498024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rtl="1">
              <a:buNone/>
            </a:pPr>
            <a:r>
              <a:rPr lang="fa-IR" b="1" dirty="0">
                <a:solidFill>
                  <a:schemeClr val="accent2">
                    <a:lumMod val="50000"/>
                  </a:schemeClr>
                </a:solidFill>
                <a:cs typeface="B Roya" pitchFamily="2" charset="-78"/>
              </a:rPr>
              <a:t>رویکرد پیشگیرانه:</a:t>
            </a:r>
            <a:endParaRPr lang="en-US" b="1" dirty="0">
              <a:solidFill>
                <a:schemeClr val="accent2">
                  <a:lumMod val="50000"/>
                </a:schemeClr>
              </a:solidFill>
              <a:cs typeface="B Roya" pitchFamily="2" charset="-78"/>
            </a:endParaRPr>
          </a:p>
          <a:p>
            <a:pPr algn="r" rtl="1"/>
            <a:r>
              <a:rPr lang="fa-IR" dirty="0">
                <a:solidFill>
                  <a:srgbClr val="002060"/>
                </a:solidFill>
                <a:cs typeface="B Roya" pitchFamily="2" charset="-78"/>
              </a:rPr>
              <a:t>در حال حاضر، این رویکرد با استفاده از مسکن ها برای تسکین درد، موثرترین راهکار محسوب می شود،زیرا سطح درمانی داروها را در سرم حفظ می کند،در این روش به دلیل اینکه درد بیمار به حد بسیار شدید نمی رسد میزان داروی کمتری نیز مورد نیاز است.</a:t>
            </a:r>
            <a:endParaRPr lang="en-US" dirty="0">
              <a:solidFill>
                <a:srgbClr val="002060"/>
              </a:solidFill>
              <a:cs typeface="B Roya" pitchFamily="2" charset="-78"/>
            </a:endParaRPr>
          </a:p>
          <a:p>
            <a:pPr algn="r" rtl="1"/>
            <a:r>
              <a:rPr lang="fa-IR" b="1" dirty="0" smtClean="0">
                <a:solidFill>
                  <a:schemeClr val="accent2">
                    <a:lumMod val="50000"/>
                  </a:schemeClr>
                </a:solidFill>
                <a:cs typeface="B Roya" pitchFamily="2" charset="-78"/>
              </a:rPr>
              <a:t>نکته:قبل </a:t>
            </a:r>
            <a:r>
              <a:rPr lang="fa-IR" b="1" dirty="0">
                <a:solidFill>
                  <a:schemeClr val="accent2">
                    <a:lumMod val="50000"/>
                  </a:schemeClr>
                </a:solidFill>
                <a:cs typeface="B Roya" pitchFamily="2" charset="-78"/>
              </a:rPr>
              <a:t>از دادن دوز بعدی دارو دراین روش پرستارباید بیمار را از نظر خواب آلودگی بررسی کند.</a:t>
            </a:r>
            <a:endParaRPr lang="en-US" b="1" dirty="0">
              <a:solidFill>
                <a:schemeClr val="accent2">
                  <a:lumMod val="50000"/>
                </a:schemeClr>
              </a:solidFill>
              <a:cs typeface="B Roya" pitchFamily="2" charset="-78"/>
            </a:endParaRPr>
          </a:p>
          <a:p>
            <a:pPr algn="r" rtl="1"/>
            <a:r>
              <a:rPr lang="fa-IR" b="1" dirty="0" smtClean="0">
                <a:solidFill>
                  <a:schemeClr val="accent2">
                    <a:lumMod val="50000"/>
                  </a:schemeClr>
                </a:solidFill>
                <a:cs typeface="B Roya" pitchFamily="2" charset="-78"/>
              </a:rPr>
              <a:t>نکته:</a:t>
            </a:r>
            <a:r>
              <a:rPr lang="fa-IR" b="1" dirty="0">
                <a:solidFill>
                  <a:schemeClr val="accent2">
                    <a:lumMod val="50000"/>
                  </a:schemeClr>
                </a:solidFill>
                <a:cs typeface="B Roya" pitchFamily="2" charset="-78"/>
              </a:rPr>
              <a:t> </a:t>
            </a:r>
            <a:r>
              <a:rPr lang="fa-IR" b="1" dirty="0" smtClean="0">
                <a:solidFill>
                  <a:schemeClr val="accent2">
                    <a:lumMod val="50000"/>
                  </a:schemeClr>
                </a:solidFill>
                <a:cs typeface="B Roya" pitchFamily="2" charset="-78"/>
              </a:rPr>
              <a:t>حداکثر </a:t>
            </a:r>
            <a:r>
              <a:rPr lang="fa-IR" b="1" dirty="0">
                <a:solidFill>
                  <a:schemeClr val="accent2">
                    <a:lumMod val="50000"/>
                  </a:schemeClr>
                </a:solidFill>
                <a:cs typeface="B Roya" pitchFamily="2" charset="-78"/>
              </a:rPr>
              <a:t>میزان مجاز دارو نباید بیش از 4 برابر حداقل دوز باشد.</a:t>
            </a:r>
            <a:endParaRPr lang="en-US" b="1" dirty="0">
              <a:solidFill>
                <a:schemeClr val="accent2">
                  <a:lumMod val="50000"/>
                </a:schemeClr>
              </a:solidFill>
              <a:cs typeface="B Roya" pitchFamily="2" charset="-78"/>
            </a:endParaRPr>
          </a:p>
          <a:p>
            <a:pPr algn="r" rtl="1"/>
            <a:endParaRPr lang="en-US" dirty="0"/>
          </a:p>
          <a:p>
            <a:pPr marL="0" indent="0" algn="r">
              <a:buNone/>
            </a:pPr>
            <a:endParaRPr lang="en-US" dirty="0"/>
          </a:p>
        </p:txBody>
      </p:sp>
    </p:spTree>
    <p:extLst>
      <p:ext uri="{BB962C8B-B14F-4D97-AF65-F5344CB8AC3E}">
        <p14:creationId xmlns:p14="http://schemas.microsoft.com/office/powerpoint/2010/main" val="19737093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r" rtl="1">
              <a:buNone/>
            </a:pPr>
            <a:r>
              <a:rPr lang="fa-IR" b="1" dirty="0" smtClean="0">
                <a:solidFill>
                  <a:schemeClr val="accent2">
                    <a:lumMod val="50000"/>
                  </a:schemeClr>
                </a:solidFill>
                <a:cs typeface="B Roya" pitchFamily="2" charset="-78"/>
              </a:rPr>
              <a:t>تسکین </a:t>
            </a:r>
            <a:r>
              <a:rPr lang="fa-IR" b="1" dirty="0">
                <a:solidFill>
                  <a:schemeClr val="accent2">
                    <a:lumMod val="50000"/>
                  </a:schemeClr>
                </a:solidFill>
                <a:cs typeface="B Roya" pitchFamily="2" charset="-78"/>
              </a:rPr>
              <a:t>تحت کنترل بیمار:</a:t>
            </a:r>
            <a:endParaRPr lang="en-US" b="1" dirty="0">
              <a:solidFill>
                <a:schemeClr val="accent2">
                  <a:lumMod val="50000"/>
                </a:schemeClr>
              </a:solidFill>
              <a:cs typeface="B Roya" pitchFamily="2" charset="-78"/>
            </a:endParaRPr>
          </a:p>
          <a:p>
            <a:pPr algn="r" rtl="1"/>
            <a:r>
              <a:rPr lang="fa-IR" dirty="0">
                <a:solidFill>
                  <a:srgbClr val="002060"/>
                </a:solidFill>
                <a:cs typeface="B Roya" pitchFamily="2" charset="-78"/>
              </a:rPr>
              <a:t>به بیمار این امکان را می دهد که میزان دریافت داروی خود را در محدوده  ایمن   از پیش تعیین شده کنترل کند،این روش را می توان در مورد مسکن های خوراکی تزریق مداوم (انفوزیون)مخدرها از طریق وریدی وشیاف های متعدد مورد استفاده قرار داد.</a:t>
            </a:r>
            <a:endParaRPr lang="en-US" dirty="0">
              <a:solidFill>
                <a:srgbClr val="002060"/>
              </a:solidFill>
              <a:cs typeface="B Roya" pitchFamily="2" charset="-78"/>
            </a:endParaRPr>
          </a:p>
          <a:p>
            <a:pPr algn="r"/>
            <a:endParaRPr lang="en-US" dirty="0"/>
          </a:p>
        </p:txBody>
      </p:sp>
    </p:spTree>
    <p:extLst>
      <p:ext uri="{BB962C8B-B14F-4D97-AF65-F5344CB8AC3E}">
        <p14:creationId xmlns:p14="http://schemas.microsoft.com/office/powerpoint/2010/main" val="3391891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r" rtl="1">
              <a:buNone/>
            </a:pPr>
            <a:r>
              <a:rPr lang="fa-IR" b="1" dirty="0">
                <a:solidFill>
                  <a:schemeClr val="accent2">
                    <a:lumMod val="50000"/>
                  </a:schemeClr>
                </a:solidFill>
              </a:rPr>
              <a:t>تسکین ناکافی درد:</a:t>
            </a:r>
            <a:endParaRPr lang="en-US" b="1" dirty="0">
              <a:solidFill>
                <a:schemeClr val="accent2">
                  <a:lumMod val="50000"/>
                </a:schemeClr>
              </a:solidFill>
            </a:endParaRPr>
          </a:p>
          <a:p>
            <a:pPr algn="r" rtl="1"/>
            <a:r>
              <a:rPr lang="fa-IR" dirty="0"/>
              <a:t>مصرف دوز ناکافی مخدر، ناکافی بودن دفعات تجویز، تغییر مسیر تجویز دارو بدون توجه به میزان جذب و عملکرد دارو تغییر مارک دارو، از عوامل تسکین مناسب می باشد.</a:t>
            </a:r>
            <a:endParaRPr lang="en-US" dirty="0"/>
          </a:p>
          <a:p>
            <a:pPr algn="r" rtl="1"/>
            <a:r>
              <a:rPr lang="fa-IR" b="1" dirty="0" smtClean="0">
                <a:solidFill>
                  <a:schemeClr val="accent2">
                    <a:lumMod val="50000"/>
                  </a:schemeClr>
                </a:solidFill>
              </a:rPr>
              <a:t>نکته:داروی </a:t>
            </a:r>
            <a:r>
              <a:rPr lang="fa-IR" b="1" dirty="0">
                <a:solidFill>
                  <a:schemeClr val="accent2">
                    <a:lumMod val="50000"/>
                  </a:schemeClr>
                </a:solidFill>
              </a:rPr>
              <a:t>خوراکی باید تقریبا 3 برابر مقدار وریدی باشد تا بتواند درد تسکین دهد.</a:t>
            </a:r>
            <a:endParaRPr lang="en-US" b="1" dirty="0">
              <a:solidFill>
                <a:schemeClr val="accent2">
                  <a:lumMod val="50000"/>
                </a:schemeClr>
              </a:solidFill>
            </a:endParaRPr>
          </a:p>
          <a:p>
            <a:pPr algn="r" rtl="1"/>
            <a:r>
              <a:rPr lang="fa-IR" dirty="0"/>
              <a:t>در صوتیکه پمپ های تسکین تحت کنترل بیمار(</a:t>
            </a:r>
            <a:r>
              <a:rPr lang="en-US" dirty="0"/>
              <a:t>PCA</a:t>
            </a:r>
            <a:r>
              <a:rPr lang="fa-IR" dirty="0"/>
              <a:t>)در منزل مورد استفاده قرار گیرد پرستار مسئول نظارت    باید نحوه عملکرد پمپ و عوارض دارویی را به بیمار آموزش دهد.</a:t>
            </a:r>
            <a:endParaRPr lang="en-US" dirty="0"/>
          </a:p>
          <a:p>
            <a:pPr algn="r"/>
            <a:endParaRPr lang="en-US" dirty="0"/>
          </a:p>
        </p:txBody>
      </p:sp>
    </p:spTree>
    <p:extLst>
      <p:ext uri="{BB962C8B-B14F-4D97-AF65-F5344CB8AC3E}">
        <p14:creationId xmlns:p14="http://schemas.microsoft.com/office/powerpoint/2010/main" val="962833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76672"/>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z="3600" b="1" spc="50" dirty="0">
                <a:ln w="11430"/>
                <a:effectLst>
                  <a:outerShdw blurRad="76200" dist="50800" dir="5400000" algn="tl" rotWithShape="0">
                    <a:srgbClr val="000000">
                      <a:alpha val="65000"/>
                    </a:srgbClr>
                  </a:outerShdw>
                </a:effectLst>
                <a:cs typeface="B Titr" pitchFamily="2" charset="-78"/>
              </a:rPr>
              <a:t>فاکتورهای</a:t>
            </a:r>
            <a:r>
              <a:rPr lang="fa-IR" sz="4400" b="1" spc="50" dirty="0">
                <a:ln w="11430"/>
                <a:effectLst>
                  <a:outerShdw blurRad="76200" dist="50800" dir="5400000" algn="tl" rotWithShape="0">
                    <a:srgbClr val="000000">
                      <a:alpha val="65000"/>
                    </a:srgbClr>
                  </a:outerShdw>
                </a:effectLst>
              </a:rPr>
              <a:t> </a:t>
            </a:r>
            <a:r>
              <a:rPr lang="fa-IR" sz="3600" b="1" spc="50" dirty="0">
                <a:ln w="11430"/>
                <a:effectLst>
                  <a:outerShdw blurRad="76200" dist="50800" dir="5400000" algn="tl" rotWithShape="0">
                    <a:srgbClr val="000000">
                      <a:alpha val="65000"/>
                    </a:srgbClr>
                  </a:outerShdw>
                </a:effectLst>
                <a:cs typeface="B Titr" pitchFamily="2" charset="-78"/>
              </a:rPr>
              <a:t>مورد</a:t>
            </a:r>
            <a:r>
              <a:rPr lang="fa-IR" sz="4400" b="1" spc="50" dirty="0">
                <a:ln w="11430"/>
                <a:effectLst>
                  <a:outerShdw blurRad="76200" dist="50800" dir="5400000" algn="tl" rotWithShape="0">
                    <a:srgbClr val="000000">
                      <a:alpha val="65000"/>
                    </a:srgbClr>
                  </a:outerShdw>
                </a:effectLst>
              </a:rPr>
              <a:t> </a:t>
            </a:r>
            <a:r>
              <a:rPr lang="fa-IR" sz="3600" b="1" spc="50" dirty="0">
                <a:ln w="11430"/>
                <a:effectLst>
                  <a:outerShdw blurRad="76200" dist="50800" dir="5400000" algn="tl" rotWithShape="0">
                    <a:srgbClr val="000000">
                      <a:alpha val="65000"/>
                    </a:srgbClr>
                  </a:outerShdw>
                </a:effectLst>
                <a:cs typeface="B Titr" pitchFamily="2" charset="-78"/>
              </a:rPr>
              <a:t>بررسی</a:t>
            </a:r>
            <a:r>
              <a:rPr lang="fa-IR" sz="4400" b="1" spc="50" dirty="0">
                <a:ln w="11430"/>
                <a:effectLst>
                  <a:outerShdw blurRad="76200" dist="50800" dir="5400000" algn="tl" rotWithShape="0">
                    <a:srgbClr val="000000">
                      <a:alpha val="65000"/>
                    </a:srgbClr>
                  </a:outerShdw>
                </a:effectLst>
              </a:rPr>
              <a:t> </a:t>
            </a:r>
            <a:r>
              <a:rPr lang="fa-IR" sz="3600" b="1" spc="50" dirty="0">
                <a:ln w="11430"/>
                <a:effectLst>
                  <a:outerShdw blurRad="76200" dist="50800" dir="5400000" algn="tl" rotWithShape="0">
                    <a:srgbClr val="000000">
                      <a:alpha val="65000"/>
                    </a:srgbClr>
                  </a:outerShdw>
                </a:effectLst>
                <a:cs typeface="B Titr" pitchFamily="2" charset="-78"/>
              </a:rPr>
              <a:t>قبل</a:t>
            </a:r>
            <a:r>
              <a:rPr lang="fa-IR" sz="4400" b="1" spc="50" dirty="0">
                <a:ln w="11430"/>
                <a:effectLst>
                  <a:outerShdw blurRad="76200" dist="50800" dir="5400000" algn="tl" rotWithShape="0">
                    <a:srgbClr val="000000">
                      <a:alpha val="65000"/>
                    </a:srgbClr>
                  </a:outerShdw>
                </a:effectLst>
              </a:rPr>
              <a:t> </a:t>
            </a:r>
            <a:r>
              <a:rPr lang="fa-IR" sz="3600" b="1" spc="50" dirty="0">
                <a:ln w="11430"/>
                <a:effectLst>
                  <a:outerShdw blurRad="76200" dist="50800" dir="5400000" algn="tl" rotWithShape="0">
                    <a:srgbClr val="000000">
                      <a:alpha val="65000"/>
                    </a:srgbClr>
                  </a:outerShdw>
                </a:effectLst>
                <a:cs typeface="B Titr" pitchFamily="2" charset="-78"/>
              </a:rPr>
              <a:t>از</a:t>
            </a:r>
            <a:r>
              <a:rPr lang="fa-IR" sz="4400" b="1" spc="50" dirty="0">
                <a:ln w="11430"/>
                <a:effectLst>
                  <a:outerShdw blurRad="76200" dist="50800" dir="5400000" algn="tl" rotWithShape="0">
                    <a:srgbClr val="000000">
                      <a:alpha val="65000"/>
                    </a:srgbClr>
                  </a:outerShdw>
                </a:effectLst>
              </a:rPr>
              <a:t> </a:t>
            </a:r>
            <a:r>
              <a:rPr lang="fa-IR" sz="3200" b="1" spc="50" dirty="0">
                <a:ln w="11430"/>
                <a:effectLst>
                  <a:outerShdw blurRad="76200" dist="50800" dir="5400000" algn="tl" rotWithShape="0">
                    <a:srgbClr val="000000">
                      <a:alpha val="65000"/>
                    </a:srgbClr>
                  </a:outerShdw>
                </a:effectLst>
                <a:cs typeface="B Titr" pitchFamily="2" charset="-78"/>
              </a:rPr>
              <a:t>تجویز</a:t>
            </a:r>
            <a:r>
              <a:rPr lang="fa-IR" sz="4400" b="1" spc="50" dirty="0">
                <a:ln w="11430"/>
                <a:effectLst>
                  <a:outerShdw blurRad="76200" dist="50800" dir="5400000" algn="tl" rotWithShape="0">
                    <a:srgbClr val="000000">
                      <a:alpha val="65000"/>
                    </a:srgbClr>
                  </a:outerShdw>
                </a:effectLst>
              </a:rPr>
              <a:t> </a:t>
            </a:r>
            <a:r>
              <a:rPr lang="fa-IR" sz="3200" b="1" spc="50" dirty="0">
                <a:ln w="11430"/>
                <a:effectLst>
                  <a:outerShdw blurRad="76200" dist="50800" dir="5400000" algn="tl" rotWithShape="0">
                    <a:srgbClr val="000000">
                      <a:alpha val="65000"/>
                    </a:srgbClr>
                  </a:outerShdw>
                </a:effectLst>
                <a:cs typeface="B Titr" pitchFamily="2" charset="-78"/>
              </a:rPr>
              <a:t>مسکن</a:t>
            </a:r>
            <a:r>
              <a:rPr lang="fa-IR" sz="4400" b="1" spc="50" dirty="0">
                <a:ln w="11430"/>
                <a:effectLst>
                  <a:outerShdw blurRad="76200" dist="50800" dir="5400000" algn="tl" rotWithShape="0">
                    <a:srgbClr val="000000">
                      <a:alpha val="65000"/>
                    </a:srgbClr>
                  </a:outerShdw>
                </a:effectLst>
              </a:rPr>
              <a:t> </a:t>
            </a:r>
            <a:r>
              <a:rPr lang="fa-IR" sz="3200" b="1" spc="50" dirty="0">
                <a:ln w="11430"/>
                <a:effectLst>
                  <a:outerShdw blurRad="76200" dist="50800" dir="5400000" algn="tl" rotWithShape="0">
                    <a:srgbClr val="000000">
                      <a:alpha val="65000"/>
                    </a:srgbClr>
                  </a:outerShdw>
                </a:effectLst>
                <a:cs typeface="B Titr" pitchFamily="2" charset="-78"/>
              </a:rPr>
              <a:t>شامل</a:t>
            </a:r>
            <a:endParaRPr lang="en-US" sz="3200" b="1" spc="50" dirty="0">
              <a:ln w="11430"/>
              <a:effectLst>
                <a:outerShdw blurRad="76200" dist="50800" dir="5400000" algn="tl" rotWithShape="0">
                  <a:srgbClr val="000000">
                    <a:alpha val="65000"/>
                  </a:srgbClr>
                </a:outerShdw>
              </a:effectLst>
              <a:cs typeface="B Titr" pitchFamily="2" charset="-78"/>
            </a:endParaRPr>
          </a:p>
        </p:txBody>
      </p:sp>
      <p:sp>
        <p:nvSpPr>
          <p:cNvPr id="2" name="Content Placeholder 1"/>
          <p:cNvSpPr>
            <a:spLocks noGrp="1"/>
          </p:cNvSpPr>
          <p:nvPr>
            <p:ph idx="1"/>
          </p:nvPr>
        </p:nvSpPr>
        <p:spPr/>
        <p:txBody>
          <a:bodyPr/>
          <a:lstStyle/>
          <a:p>
            <a:pPr lvl="0" algn="r" rtl="1"/>
            <a:r>
              <a:rPr lang="fa-IR" dirty="0" smtClean="0">
                <a:solidFill>
                  <a:srgbClr val="002060"/>
                </a:solidFill>
                <a:cs typeface="B Roya" pitchFamily="2" charset="-78"/>
              </a:rPr>
              <a:t>حساسیت </a:t>
            </a:r>
            <a:r>
              <a:rPr lang="fa-IR" dirty="0">
                <a:solidFill>
                  <a:srgbClr val="002060"/>
                </a:solidFill>
                <a:cs typeface="B Roya" pitchFamily="2" charset="-78"/>
              </a:rPr>
              <a:t>و آلرژی به داروها .</a:t>
            </a:r>
            <a:endParaRPr lang="en-US" dirty="0">
              <a:solidFill>
                <a:srgbClr val="002060"/>
              </a:solidFill>
              <a:cs typeface="B Roya" pitchFamily="2" charset="-78"/>
            </a:endParaRPr>
          </a:p>
          <a:p>
            <a:pPr lvl="0" algn="r" rtl="1"/>
            <a:r>
              <a:rPr lang="fa-IR" dirty="0">
                <a:solidFill>
                  <a:srgbClr val="002060"/>
                </a:solidFill>
                <a:cs typeface="B Roya" pitchFamily="2" charset="-78"/>
              </a:rPr>
              <a:t>زمان آخرین دوز و پاسخ به آن.</a:t>
            </a:r>
            <a:endParaRPr lang="en-US" dirty="0">
              <a:solidFill>
                <a:srgbClr val="002060"/>
              </a:solidFill>
              <a:cs typeface="B Roya" pitchFamily="2" charset="-78"/>
            </a:endParaRPr>
          </a:p>
          <a:p>
            <a:pPr lvl="0" algn="r" rtl="1"/>
            <a:r>
              <a:rPr lang="fa-IR" dirty="0">
                <a:solidFill>
                  <a:srgbClr val="002060"/>
                </a:solidFill>
                <a:cs typeface="B Roya" pitchFamily="2" charset="-78"/>
              </a:rPr>
              <a:t>دیگر داروهای مصرفی قبلی.</a:t>
            </a:r>
            <a:endParaRPr lang="en-US" dirty="0">
              <a:solidFill>
                <a:srgbClr val="002060"/>
              </a:solidFill>
              <a:cs typeface="B Roya" pitchFamily="2" charset="-78"/>
            </a:endParaRPr>
          </a:p>
          <a:p>
            <a:pPr lvl="0" algn="r" rtl="1"/>
            <a:r>
              <a:rPr lang="fa-IR" dirty="0">
                <a:solidFill>
                  <a:srgbClr val="002060"/>
                </a:solidFill>
                <a:cs typeface="B Roya" pitchFamily="2" charset="-78"/>
              </a:rPr>
              <a:t>وزن بدن.</a:t>
            </a:r>
            <a:endParaRPr lang="en-US" dirty="0">
              <a:solidFill>
                <a:srgbClr val="002060"/>
              </a:solidFill>
              <a:cs typeface="B Roya" pitchFamily="2" charset="-78"/>
            </a:endParaRPr>
          </a:p>
          <a:p>
            <a:pPr lvl="0" algn="r" rtl="1"/>
            <a:r>
              <a:rPr lang="fa-IR" dirty="0">
                <a:solidFill>
                  <a:srgbClr val="002060"/>
                </a:solidFill>
                <a:cs typeface="B Roya" pitchFamily="2" charset="-78"/>
              </a:rPr>
              <a:t>تجربه درد فردی.</a:t>
            </a:r>
            <a:endParaRPr lang="en-US" dirty="0">
              <a:solidFill>
                <a:srgbClr val="002060"/>
              </a:solidFill>
              <a:cs typeface="B Roya" pitchFamily="2" charset="-78"/>
            </a:endParaRPr>
          </a:p>
          <a:p>
            <a:pPr lvl="0" algn="r" rtl="1"/>
            <a:r>
              <a:rPr lang="fa-IR" dirty="0">
                <a:solidFill>
                  <a:srgbClr val="002060"/>
                </a:solidFill>
                <a:cs typeface="B Roya" pitchFamily="2" charset="-78"/>
              </a:rPr>
              <a:t>سن وضعیت عمومی سلامت،وضعیت ذهنی.</a:t>
            </a:r>
            <a:endParaRPr lang="en-US" dirty="0">
              <a:solidFill>
                <a:srgbClr val="002060"/>
              </a:solidFill>
              <a:cs typeface="B Roya" pitchFamily="2" charset="-78"/>
            </a:endParaRPr>
          </a:p>
          <a:p>
            <a:pPr lvl="0" algn="r" rtl="1"/>
            <a:r>
              <a:rPr lang="fa-IR" dirty="0">
                <a:solidFill>
                  <a:srgbClr val="002060"/>
                </a:solidFill>
                <a:cs typeface="B Roya" pitchFamily="2" charset="-78"/>
              </a:rPr>
              <a:t>وضعیت قلبی،تنفسی،کلیوی،    و </a:t>
            </a:r>
            <a:r>
              <a:rPr lang="en-US" dirty="0">
                <a:solidFill>
                  <a:srgbClr val="002060"/>
                </a:solidFill>
                <a:cs typeface="B Roya" pitchFamily="2" charset="-78"/>
              </a:rPr>
              <a:t>CNS</a:t>
            </a:r>
            <a:r>
              <a:rPr lang="fa-IR" dirty="0">
                <a:solidFill>
                  <a:srgbClr val="002060"/>
                </a:solidFill>
                <a:cs typeface="B Roya" pitchFamily="2" charset="-78"/>
              </a:rPr>
              <a:t>.</a:t>
            </a:r>
            <a:endParaRPr lang="en-US" dirty="0">
              <a:solidFill>
                <a:srgbClr val="002060"/>
              </a:solidFill>
              <a:cs typeface="B Roya" pitchFamily="2" charset="-78"/>
            </a:endParaRPr>
          </a:p>
          <a:p>
            <a:pPr algn="r"/>
            <a:endParaRPr lang="en-US" dirty="0"/>
          </a:p>
        </p:txBody>
      </p:sp>
    </p:spTree>
    <p:extLst>
      <p:ext uri="{BB962C8B-B14F-4D97-AF65-F5344CB8AC3E}">
        <p14:creationId xmlns:p14="http://schemas.microsoft.com/office/powerpoint/2010/main" val="3741829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76672"/>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r>
              <a:rPr lang="fa-IR" sz="3600" b="1" spc="50" dirty="0">
                <a:ln w="11430"/>
                <a:effectLst>
                  <a:outerShdw blurRad="76200" dist="50800" dir="5400000" algn="tl" rotWithShape="0">
                    <a:srgbClr val="000000">
                      <a:alpha val="65000"/>
                    </a:srgbClr>
                  </a:outerShdw>
                </a:effectLst>
                <a:cs typeface="B Titr" pitchFamily="2" charset="-78"/>
              </a:rPr>
              <a:t>مداخلات غیر دارویی تسکین درد</a:t>
            </a:r>
            <a:endParaRPr lang="en-US" sz="3600" b="1" spc="50" dirty="0">
              <a:ln w="11430"/>
              <a:effectLst>
                <a:outerShdw blurRad="76200" dist="50800" dir="5400000" algn="tl" rotWithShape="0">
                  <a:srgbClr val="000000">
                    <a:alpha val="65000"/>
                  </a:srgbClr>
                </a:outerShdw>
              </a:effectLst>
              <a:cs typeface="B Titr" pitchFamily="2" charset="-78"/>
            </a:endParaRPr>
          </a:p>
        </p:txBody>
      </p:sp>
      <p:sp>
        <p:nvSpPr>
          <p:cNvPr id="2" name="Content Placeholder 1"/>
          <p:cNvSpPr>
            <a:spLocks noGrp="1"/>
          </p:cNvSpPr>
          <p:nvPr>
            <p:ph idx="1"/>
          </p:nvPr>
        </p:nvSpPr>
        <p:spPr/>
        <p:txBody>
          <a:bodyPr/>
          <a:lstStyle/>
          <a:p>
            <a:pPr marL="0" indent="0" algn="r" rtl="1">
              <a:buNone/>
            </a:pPr>
            <a:r>
              <a:rPr lang="fa-IR" b="1" dirty="0">
                <a:solidFill>
                  <a:schemeClr val="accent2">
                    <a:lumMod val="50000"/>
                  </a:schemeClr>
                </a:solidFill>
                <a:cs typeface="B Roya" pitchFamily="2" charset="-78"/>
              </a:rPr>
              <a:t>ا</a:t>
            </a:r>
            <a:r>
              <a:rPr lang="fa-IR" b="1" dirty="0" smtClean="0">
                <a:solidFill>
                  <a:schemeClr val="accent2">
                    <a:lumMod val="50000"/>
                  </a:schemeClr>
                </a:solidFill>
                <a:cs typeface="B Roya" pitchFamily="2" charset="-78"/>
              </a:rPr>
              <a:t>لف</a:t>
            </a:r>
            <a:r>
              <a:rPr lang="fa-IR" b="1" dirty="0">
                <a:solidFill>
                  <a:schemeClr val="accent2">
                    <a:lumMod val="50000"/>
                  </a:schemeClr>
                </a:solidFill>
                <a:cs typeface="B Roya" pitchFamily="2" charset="-78"/>
              </a:rPr>
              <a:t>) مداخلات فیزیکی</a:t>
            </a:r>
            <a:endParaRPr lang="en-US" b="1" dirty="0">
              <a:solidFill>
                <a:schemeClr val="accent2">
                  <a:lumMod val="50000"/>
                </a:schemeClr>
              </a:solidFill>
              <a:cs typeface="B Roya" pitchFamily="2" charset="-78"/>
            </a:endParaRPr>
          </a:p>
          <a:p>
            <a:pPr lvl="0" algn="r" rtl="1"/>
            <a:r>
              <a:rPr lang="fa-IR" dirty="0" smtClean="0">
                <a:solidFill>
                  <a:srgbClr val="002060"/>
                </a:solidFill>
                <a:cs typeface="B Roya" pitchFamily="2" charset="-78"/>
              </a:rPr>
              <a:t>مداخلات  فیزیکی </a:t>
            </a:r>
            <a:r>
              <a:rPr lang="fa-IR" dirty="0">
                <a:solidFill>
                  <a:srgbClr val="002060"/>
                </a:solidFill>
                <a:cs typeface="B Roya" pitchFamily="2" charset="-78"/>
              </a:rPr>
              <a:t>باعث راحتی بیمار افزایش حرکت و تغییر پاسخ های فیزیولوژیک می شوند.</a:t>
            </a:r>
            <a:endParaRPr lang="en-US" dirty="0">
              <a:solidFill>
                <a:srgbClr val="002060"/>
              </a:solidFill>
              <a:cs typeface="B Roya" pitchFamily="2" charset="-78"/>
            </a:endParaRPr>
          </a:p>
          <a:p>
            <a:pPr lvl="0" algn="r" rtl="1"/>
            <a:r>
              <a:rPr lang="fa-IR" b="1" dirty="0">
                <a:solidFill>
                  <a:srgbClr val="002060"/>
                </a:solidFill>
                <a:cs typeface="B Roya" pitchFamily="2" charset="-78"/>
              </a:rPr>
              <a:t>مداخلات فیزیکی عبارتند </a:t>
            </a:r>
            <a:r>
              <a:rPr lang="fa-IR" b="1" dirty="0">
                <a:solidFill>
                  <a:srgbClr val="002060"/>
                </a:solidFill>
                <a:cs typeface="B Mitra" pitchFamily="2" charset="-78"/>
              </a:rPr>
              <a:t>از: </a:t>
            </a:r>
            <a:r>
              <a:rPr lang="fa-IR" dirty="0">
                <a:solidFill>
                  <a:srgbClr val="002060"/>
                </a:solidFill>
                <a:cs typeface="B Roya" pitchFamily="2" charset="-78"/>
              </a:rPr>
              <a:t>برآیند های راحتی (ملحفه های صاف،تمیز،نرم،پتوهای گرم ومحیط آرام، تغییر وضعیت و حرکت).</a:t>
            </a:r>
            <a:endParaRPr lang="en-US" dirty="0">
              <a:solidFill>
                <a:srgbClr val="002060"/>
              </a:solidFill>
              <a:cs typeface="B Roya" pitchFamily="2" charset="-78"/>
            </a:endParaRPr>
          </a:p>
          <a:p>
            <a:pPr lvl="0" algn="r" rtl="1"/>
            <a:r>
              <a:rPr lang="fa-IR" dirty="0">
                <a:solidFill>
                  <a:srgbClr val="002060"/>
                </a:solidFill>
                <a:cs typeface="B Roya" pitchFamily="2" charset="-78"/>
              </a:rPr>
              <a:t>تحریک پوستی، ماساژ دادن، سرما درمانی ، گرما درمانی، تحریک الکتریکی اعصاب از طریق پوست ، طب سوزنی، طب فشاری</a:t>
            </a:r>
            <a:r>
              <a:rPr lang="fa-IR" dirty="0" smtClean="0">
                <a:solidFill>
                  <a:srgbClr val="002060"/>
                </a:solidFill>
                <a:cs typeface="B Roya" pitchFamily="2" charset="-78"/>
              </a:rPr>
              <a:t>.(باعث ترشح اندورفین ها می گردد)</a:t>
            </a:r>
            <a:endParaRPr lang="en-US" dirty="0">
              <a:solidFill>
                <a:srgbClr val="002060"/>
              </a:solidFill>
              <a:cs typeface="B Roya" pitchFamily="2" charset="-78"/>
            </a:endParaRPr>
          </a:p>
          <a:p>
            <a:pPr marL="0" indent="0" algn="r">
              <a:buNone/>
            </a:pPr>
            <a:endParaRPr lang="en-US" dirty="0"/>
          </a:p>
        </p:txBody>
      </p:sp>
    </p:spTree>
    <p:extLst>
      <p:ext uri="{BB962C8B-B14F-4D97-AF65-F5344CB8AC3E}">
        <p14:creationId xmlns:p14="http://schemas.microsoft.com/office/powerpoint/2010/main" val="2564020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133872"/>
            <a:ext cx="8229600" cy="1143000"/>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r>
              <a:rPr lang="fa-IR" sz="3100" b="1" spc="50" dirty="0" smtClean="0">
                <a:ln w="11430"/>
                <a:cs typeface="B Mitra" pitchFamily="2" charset="-78"/>
              </a:rPr>
              <a:t>ب) مداخلات شناختی_ رفتاری</a:t>
            </a:r>
            <a:r>
              <a:rPr lang="en-US" b="1" spc="50" dirty="0">
                <a:ln w="11430"/>
                <a:effectLst>
                  <a:outerShdw blurRad="76200" dist="50800" dir="5400000" algn="tl" rotWithShape="0">
                    <a:srgbClr val="000000">
                      <a:alpha val="65000"/>
                    </a:srgbClr>
                  </a:outerShdw>
                </a:effectLst>
              </a:rPr>
              <a:t/>
            </a:r>
            <a:br>
              <a:rPr lang="en-US" b="1" spc="50" dirty="0">
                <a:ln w="11430"/>
                <a:effectLst>
                  <a:outerShdw blurRad="76200" dist="50800" dir="5400000" algn="tl" rotWithShape="0">
                    <a:srgbClr val="000000">
                      <a:alpha val="65000"/>
                    </a:srgbClr>
                  </a:outerShdw>
                </a:effectLst>
              </a:rPr>
            </a:br>
            <a:endParaRPr lang="en-US" b="1" spc="50" dirty="0">
              <a:ln w="11430"/>
              <a:effectLst>
                <a:outerShdw blurRad="76200" dist="50800" dir="5400000" algn="tl" rotWithShape="0">
                  <a:srgbClr val="000000">
                    <a:alpha val="65000"/>
                  </a:srgbClr>
                </a:outerShdw>
              </a:effectLst>
            </a:endParaRPr>
          </a:p>
        </p:txBody>
      </p:sp>
      <p:sp>
        <p:nvSpPr>
          <p:cNvPr id="2" name="Content Placeholder 1"/>
          <p:cNvSpPr>
            <a:spLocks noGrp="1"/>
          </p:cNvSpPr>
          <p:nvPr>
            <p:ph idx="1"/>
          </p:nvPr>
        </p:nvSpPr>
        <p:spPr/>
        <p:txBody>
          <a:bodyPr>
            <a:normAutofit/>
          </a:bodyPr>
          <a:lstStyle/>
          <a:p>
            <a:pPr algn="r" rtl="1"/>
            <a:r>
              <a:rPr lang="fa-IR" dirty="0" smtClean="0">
                <a:solidFill>
                  <a:srgbClr val="002060"/>
                </a:solidFill>
                <a:cs typeface="B Roya" pitchFamily="2" charset="-78"/>
              </a:rPr>
              <a:t>مداخلات </a:t>
            </a:r>
            <a:r>
              <a:rPr lang="fa-IR" dirty="0">
                <a:solidFill>
                  <a:srgbClr val="002060"/>
                </a:solidFill>
                <a:cs typeface="B Roya" pitchFamily="2" charset="-78"/>
              </a:rPr>
              <a:t>شناختی، رفتاری باعث تغییر در ادراک درد و کاهش ترس شده و به بیماران احساس کنترل بیشتری می دهد.</a:t>
            </a:r>
            <a:endParaRPr lang="en-US" dirty="0">
              <a:solidFill>
                <a:srgbClr val="002060"/>
              </a:solidFill>
              <a:cs typeface="B Roya" pitchFamily="2" charset="-78"/>
            </a:endParaRPr>
          </a:p>
          <a:p>
            <a:pPr lvl="0" algn="r" rtl="1"/>
            <a:r>
              <a:rPr lang="fa-IR" b="1" dirty="0">
                <a:solidFill>
                  <a:srgbClr val="002060"/>
                </a:solidFill>
                <a:cs typeface="B Roya" pitchFamily="2" charset="-78"/>
              </a:rPr>
              <a:t>مداخلات</a:t>
            </a:r>
            <a:r>
              <a:rPr lang="fa-IR" dirty="0">
                <a:solidFill>
                  <a:srgbClr val="002060"/>
                </a:solidFill>
                <a:cs typeface="B Roya" pitchFamily="2" charset="-78"/>
              </a:rPr>
              <a:t> </a:t>
            </a:r>
            <a:r>
              <a:rPr lang="fa-IR" b="1" dirty="0">
                <a:solidFill>
                  <a:srgbClr val="002060"/>
                </a:solidFill>
                <a:cs typeface="B Roya" pitchFamily="2" charset="-78"/>
              </a:rPr>
              <a:t>شناختی، رفتاری شامل: </a:t>
            </a:r>
            <a:r>
              <a:rPr lang="fa-IR" dirty="0">
                <a:solidFill>
                  <a:srgbClr val="002060"/>
                </a:solidFill>
                <a:cs typeface="B Roya" pitchFamily="2" charset="-78"/>
              </a:rPr>
              <a:t>تنفس عمیق، آرام سازی بیش پیش رونده،تنفس </a:t>
            </a:r>
            <a:r>
              <a:rPr lang="fa-IR" dirty="0" smtClean="0">
                <a:solidFill>
                  <a:srgbClr val="002060"/>
                </a:solidFill>
                <a:cs typeface="B Roya" pitchFamily="2" charset="-78"/>
              </a:rPr>
              <a:t>منظم.هدایت </a:t>
            </a:r>
            <a:r>
              <a:rPr lang="fa-IR" dirty="0">
                <a:solidFill>
                  <a:srgbClr val="002060"/>
                </a:solidFill>
                <a:cs typeface="B Roya" pitchFamily="2" charset="-78"/>
              </a:rPr>
              <a:t>تصویر سازی ذهنی ( مجسم سازی)،    زیستی، انحراف فکر،لمس درمانی مراقبه، هیپنوتیزم ( قطع ارتباط و فرایند تمرکز)شوخی،    .</a:t>
            </a:r>
            <a:endParaRPr lang="en-US" dirty="0">
              <a:solidFill>
                <a:srgbClr val="002060"/>
              </a:solidFill>
              <a:cs typeface="B Roya" pitchFamily="2" charset="-78"/>
            </a:endParaRPr>
          </a:p>
          <a:p>
            <a:pPr lvl="0" algn="r" rtl="1"/>
            <a:r>
              <a:rPr lang="fa-IR" b="1" dirty="0">
                <a:solidFill>
                  <a:srgbClr val="002060"/>
                </a:solidFill>
                <a:cs typeface="B Roya" pitchFamily="2" charset="-78"/>
              </a:rPr>
              <a:t>هدف </a:t>
            </a:r>
            <a:r>
              <a:rPr lang="fa-IR" b="1" dirty="0" smtClean="0">
                <a:solidFill>
                  <a:srgbClr val="002060"/>
                </a:solidFill>
                <a:cs typeface="B Roya" pitchFamily="2" charset="-78"/>
              </a:rPr>
              <a:t>فیدبک   </a:t>
            </a:r>
            <a:r>
              <a:rPr lang="fa-IR" b="1" dirty="0">
                <a:solidFill>
                  <a:srgbClr val="002060"/>
                </a:solidFill>
                <a:cs typeface="B Roya" pitchFamily="2" charset="-78"/>
              </a:rPr>
              <a:t>زیستی </a:t>
            </a:r>
            <a:r>
              <a:rPr lang="fa-IR" dirty="0">
                <a:solidFill>
                  <a:srgbClr val="002060"/>
                </a:solidFill>
                <a:cs typeface="B Roya" pitchFamily="2" charset="-78"/>
              </a:rPr>
              <a:t>در مدیرت درد،آموزش خود کنترلی بر تغییرهای فیزیولوژیک مرتبط با درد مثل انقباض عضلات و جریان خون می باشد.</a:t>
            </a:r>
            <a:endParaRPr lang="en-US" dirty="0">
              <a:solidFill>
                <a:srgbClr val="002060"/>
              </a:solidFill>
              <a:cs typeface="B Roya" pitchFamily="2" charset="-78"/>
            </a:endParaRPr>
          </a:p>
          <a:p>
            <a:pPr lvl="0" algn="r" rtl="1"/>
            <a:r>
              <a:rPr lang="fa-IR" b="1" dirty="0">
                <a:solidFill>
                  <a:srgbClr val="002060"/>
                </a:solidFill>
                <a:cs typeface="B Roya" pitchFamily="2" charset="-78"/>
              </a:rPr>
              <a:t>لمس درمانی </a:t>
            </a:r>
            <a:r>
              <a:rPr lang="fa-IR" dirty="0">
                <a:solidFill>
                  <a:srgbClr val="002060"/>
                </a:solidFill>
                <a:cs typeface="B Roya" pitchFamily="2" charset="-78"/>
              </a:rPr>
              <a:t>برای اختلالاتی مثل سردرد تنشی استفاده می شود.</a:t>
            </a:r>
            <a:endParaRPr lang="en-US" dirty="0">
              <a:solidFill>
                <a:srgbClr val="002060"/>
              </a:solidFill>
              <a:cs typeface="B Roya" pitchFamily="2" charset="-78"/>
            </a:endParaRPr>
          </a:p>
          <a:p>
            <a:pPr lvl="0" algn="r" rtl="1"/>
            <a:r>
              <a:rPr lang="fa-IR" b="1" dirty="0">
                <a:solidFill>
                  <a:srgbClr val="002060"/>
                </a:solidFill>
                <a:cs typeface="B Roya" pitchFamily="2" charset="-78"/>
              </a:rPr>
              <a:t>مراقبه </a:t>
            </a:r>
            <a:r>
              <a:rPr lang="fa-IR" dirty="0">
                <a:solidFill>
                  <a:srgbClr val="002060"/>
                </a:solidFill>
                <a:cs typeface="B Roya" pitchFamily="2" charset="-78"/>
              </a:rPr>
              <a:t>، تمرکز توجه فرد را از درد دور می کند</a:t>
            </a:r>
            <a:r>
              <a:rPr lang="fa-IR" dirty="0" smtClean="0">
                <a:solidFill>
                  <a:srgbClr val="002060"/>
                </a:solidFill>
                <a:cs typeface="B Roya" pitchFamily="2" charset="-78"/>
              </a:rPr>
              <a:t>.</a:t>
            </a:r>
            <a:endParaRPr lang="en-US" dirty="0">
              <a:solidFill>
                <a:srgbClr val="002060"/>
              </a:solidFill>
              <a:cs typeface="B Roya" pitchFamily="2" charset="-78"/>
            </a:endParaRPr>
          </a:p>
        </p:txBody>
      </p:sp>
    </p:spTree>
    <p:extLst>
      <p:ext uri="{BB962C8B-B14F-4D97-AF65-F5344CB8AC3E}">
        <p14:creationId xmlns:p14="http://schemas.microsoft.com/office/powerpoint/2010/main" val="4861218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r" rtl="1"/>
            <a:endParaRPr lang="fa-IR" b="1" dirty="0" smtClean="0">
              <a:solidFill>
                <a:srgbClr val="002060"/>
              </a:solidFill>
              <a:cs typeface="B Roya" pitchFamily="2" charset="-78"/>
            </a:endParaRPr>
          </a:p>
          <a:p>
            <a:pPr lvl="0" algn="r" rtl="1"/>
            <a:r>
              <a:rPr lang="fa-IR" b="1" dirty="0">
                <a:solidFill>
                  <a:srgbClr val="002060"/>
                </a:solidFill>
                <a:cs typeface="B Roya" pitchFamily="2" charset="-78"/>
              </a:rPr>
              <a:t>هیپنوتیزم</a:t>
            </a:r>
            <a:r>
              <a:rPr lang="fa-IR" dirty="0">
                <a:solidFill>
                  <a:srgbClr val="002060"/>
                </a:solidFill>
                <a:cs typeface="B Roya" pitchFamily="2" charset="-78"/>
              </a:rPr>
              <a:t> نمی تواند ضایعات جسمی ایجاده کننده درد را تغییر دهد اما معمولا ناراحتی را کاهش می دهد.</a:t>
            </a:r>
            <a:endParaRPr lang="en-US" dirty="0">
              <a:solidFill>
                <a:srgbClr val="002060"/>
              </a:solidFill>
              <a:cs typeface="B Roya" pitchFamily="2" charset="-78"/>
            </a:endParaRPr>
          </a:p>
          <a:p>
            <a:pPr lvl="0" algn="r" rtl="1"/>
            <a:r>
              <a:rPr lang="fa-IR" b="1" dirty="0">
                <a:solidFill>
                  <a:srgbClr val="002060"/>
                </a:solidFill>
                <a:cs typeface="B Roya" pitchFamily="2" charset="-78"/>
              </a:rPr>
              <a:t>شوخی کردن،  </a:t>
            </a:r>
            <a:r>
              <a:rPr lang="fa-IR" dirty="0">
                <a:solidFill>
                  <a:srgbClr val="002060"/>
                </a:solidFill>
                <a:cs typeface="B Roya" pitchFamily="2" charset="-78"/>
              </a:rPr>
              <a:t>مخدرهای داخلی یا اندورفین ها را  افزایش می دهد.</a:t>
            </a:r>
            <a:endParaRPr lang="en-US" dirty="0">
              <a:solidFill>
                <a:srgbClr val="002060"/>
              </a:solidFill>
              <a:cs typeface="B Roya" pitchFamily="2" charset="-78"/>
            </a:endParaRPr>
          </a:p>
          <a:p>
            <a:pPr lvl="0" algn="r" rtl="1"/>
            <a:r>
              <a:rPr lang="fa-IR" dirty="0">
                <a:solidFill>
                  <a:srgbClr val="002060"/>
                </a:solidFill>
                <a:cs typeface="B Roya" pitchFamily="2" charset="-78"/>
              </a:rPr>
              <a:t>ریشه اصلی مدیریت درد در کشورهای آسیایی شرقی </a:t>
            </a:r>
            <a:r>
              <a:rPr lang="fa-IR" b="1" dirty="0">
                <a:solidFill>
                  <a:srgbClr val="002060"/>
                </a:solidFill>
                <a:cs typeface="B Roya" pitchFamily="2" charset="-78"/>
              </a:rPr>
              <a:t>مغناطیس درمانی </a:t>
            </a:r>
            <a:r>
              <a:rPr lang="fa-IR" dirty="0">
                <a:solidFill>
                  <a:srgbClr val="002060"/>
                </a:solidFill>
                <a:cs typeface="B Roya" pitchFamily="2" charset="-78"/>
              </a:rPr>
              <a:t>است.</a:t>
            </a:r>
            <a:endParaRPr lang="en-US" dirty="0">
              <a:solidFill>
                <a:srgbClr val="002060"/>
              </a:solidFill>
              <a:cs typeface="B Roya" pitchFamily="2" charset="-78"/>
            </a:endParaRPr>
          </a:p>
          <a:p>
            <a:pPr lvl="0" algn="r" rtl="1"/>
            <a:r>
              <a:rPr lang="fa-IR" dirty="0">
                <a:solidFill>
                  <a:srgbClr val="002060"/>
                </a:solidFill>
                <a:cs typeface="B Roya" pitchFamily="2" charset="-78"/>
              </a:rPr>
              <a:t>موثرترین برنامه مدیریت درد به استفاده از </a:t>
            </a:r>
            <a:r>
              <a:rPr lang="fa-IR" b="1" u="sng" dirty="0">
                <a:solidFill>
                  <a:srgbClr val="002060"/>
                </a:solidFill>
                <a:cs typeface="B Roya" pitchFamily="2" charset="-78"/>
              </a:rPr>
              <a:t>ترکیب داروها و مداخلات غیر دارویی </a:t>
            </a:r>
            <a:r>
              <a:rPr lang="fa-IR" dirty="0">
                <a:solidFill>
                  <a:srgbClr val="002060"/>
                </a:solidFill>
                <a:cs typeface="B Roya" pitchFamily="2" charset="-78"/>
              </a:rPr>
              <a:t>بستگی دارد.</a:t>
            </a:r>
            <a:endParaRPr lang="en-US" dirty="0">
              <a:solidFill>
                <a:srgbClr val="002060"/>
              </a:solidFill>
              <a:cs typeface="B Roya" pitchFamily="2" charset="-78"/>
            </a:endParaRPr>
          </a:p>
          <a:p>
            <a:pPr algn="r" rtl="1">
              <a:buFont typeface="Arial" pitchFamily="34" charset="0"/>
              <a:buChar char="•"/>
            </a:pPr>
            <a:r>
              <a:rPr lang="fa-IR" b="1" dirty="0" smtClean="0">
                <a:solidFill>
                  <a:srgbClr val="002060"/>
                </a:solidFill>
                <a:cs typeface="B Roya" pitchFamily="2" charset="-78"/>
              </a:rPr>
              <a:t>انحراف </a:t>
            </a:r>
            <a:r>
              <a:rPr lang="fa-IR" b="1" dirty="0">
                <a:solidFill>
                  <a:srgbClr val="002060"/>
                </a:solidFill>
                <a:cs typeface="B Roya" pitchFamily="2" charset="-78"/>
              </a:rPr>
              <a:t>فکر </a:t>
            </a:r>
            <a:r>
              <a:rPr lang="fa-IR" dirty="0">
                <a:solidFill>
                  <a:srgbClr val="002060"/>
                </a:solidFill>
                <a:cs typeface="B Roya" pitchFamily="2" charset="-78"/>
              </a:rPr>
              <a:t>می تواند فعالیت سیستم نزولی را افزایش دهد</a:t>
            </a:r>
            <a:r>
              <a:rPr lang="fa-IR" dirty="0" smtClean="0">
                <a:solidFill>
                  <a:srgbClr val="002060"/>
                </a:solidFill>
                <a:cs typeface="B Roya" pitchFamily="2" charset="-78"/>
              </a:rPr>
              <a:t>.(این </a:t>
            </a:r>
            <a:r>
              <a:rPr lang="fa-IR" dirty="0">
                <a:solidFill>
                  <a:srgbClr val="002060"/>
                </a:solidFill>
                <a:cs typeface="B Roya" pitchFamily="2" charset="-78"/>
              </a:rPr>
              <a:t>امر تا حدی ناشی از فعالیت اندورفین ها است )</a:t>
            </a:r>
            <a:endParaRPr lang="en-US" dirty="0">
              <a:solidFill>
                <a:srgbClr val="002060"/>
              </a:solidFill>
              <a:cs typeface="B Roya" pitchFamily="2" charset="-78"/>
            </a:endParaRPr>
          </a:p>
          <a:p>
            <a:pPr marL="0" indent="0" algn="r" rtl="1">
              <a:buNone/>
            </a:pPr>
            <a:endParaRPr lang="en-US" dirty="0"/>
          </a:p>
        </p:txBody>
      </p:sp>
    </p:spTree>
    <p:extLst>
      <p:ext uri="{BB962C8B-B14F-4D97-AF65-F5344CB8AC3E}">
        <p14:creationId xmlns:p14="http://schemas.microsoft.com/office/powerpoint/2010/main" val="1783693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sz="2400" b="1" dirty="0" smtClean="0">
                <a:cs typeface="B Titr" pitchFamily="2" charset="-78"/>
              </a:rPr>
              <a:t>تئوری کلاسیک دروازه ای</a:t>
            </a:r>
            <a:endParaRPr lang="en-US" sz="2400" b="1" dirty="0">
              <a:cs typeface="B Titr" pitchFamily="2" charset="-78"/>
            </a:endParaRPr>
          </a:p>
        </p:txBody>
      </p:sp>
      <p:sp>
        <p:nvSpPr>
          <p:cNvPr id="2" name="Content Placeholder 1"/>
          <p:cNvSpPr>
            <a:spLocks noGrp="1"/>
          </p:cNvSpPr>
          <p:nvPr>
            <p:ph idx="1"/>
          </p:nvPr>
        </p:nvSpPr>
        <p:spPr/>
        <p:txBody>
          <a:bodyPr/>
          <a:lstStyle/>
          <a:p>
            <a:pPr algn="r" rtl="1"/>
            <a:r>
              <a:rPr lang="fa-IR" dirty="0">
                <a:solidFill>
                  <a:srgbClr val="002060"/>
                </a:solidFill>
                <a:cs typeface="B Roya" pitchFamily="2" charset="-78"/>
              </a:rPr>
              <a:t>تئوری کلاسیک درد </a:t>
            </a:r>
            <a:r>
              <a:rPr lang="fa-IR" dirty="0" smtClean="0">
                <a:solidFill>
                  <a:srgbClr val="002060"/>
                </a:solidFill>
                <a:cs typeface="B Roya" pitchFamily="2" charset="-78"/>
              </a:rPr>
              <a:t>بیان </a:t>
            </a:r>
            <a:r>
              <a:rPr lang="fa-IR" dirty="0">
                <a:solidFill>
                  <a:srgbClr val="002060"/>
                </a:solidFill>
                <a:cs typeface="B Roya" pitchFamily="2" charset="-78"/>
              </a:rPr>
              <a:t>می کند که تحریک پوست سبب برانگیختن تکانه های  عصبی شده که توسط سه سیستم موجود در نخاع منتقل می شود.فعالیت ماده ژلاتینی شاخ خلفی (سلول های نیمه خلفی قوس نوع اا)ستون مهرهای خلفی و سلولهای انتقال دهنده مرکزی برتکانه های مولد درد  تاثیر می گذارد.تحریک رشته های  انتقال درد را متوقف میکند و تحریک رشته های کوچک این دروازه را باز می کند</a:t>
            </a:r>
            <a:r>
              <a:rPr lang="fa-IR" dirty="0" smtClean="0">
                <a:solidFill>
                  <a:srgbClr val="002060"/>
                </a:solidFill>
                <a:cs typeface="B Roya" pitchFamily="2" charset="-78"/>
              </a:rPr>
              <a:t>.</a:t>
            </a:r>
            <a:r>
              <a:rPr lang="en-US" dirty="0">
                <a:solidFill>
                  <a:srgbClr val="002060"/>
                </a:solidFill>
                <a:cs typeface="B Roya" pitchFamily="2" charset="-78"/>
              </a:rPr>
              <a:t> </a:t>
            </a:r>
          </a:p>
          <a:p>
            <a:pPr algn="r"/>
            <a:endParaRPr lang="en-US" dirty="0">
              <a:solidFill>
                <a:srgbClr val="002060"/>
              </a:solidFill>
              <a:cs typeface="B Roya" pitchFamily="2" charset="-78"/>
            </a:endParaRPr>
          </a:p>
        </p:txBody>
      </p:sp>
    </p:spTree>
    <p:extLst>
      <p:ext uri="{BB962C8B-B14F-4D97-AF65-F5344CB8AC3E}">
        <p14:creationId xmlns:p14="http://schemas.microsoft.com/office/powerpoint/2010/main" val="38775138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04664"/>
            <a:ext cx="8229600" cy="1143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b="1" spc="50" dirty="0">
                <a:ln w="11430"/>
                <a:effectLst>
                  <a:outerShdw blurRad="76200" dist="50800" dir="5400000" algn="tl" rotWithShape="0">
                    <a:srgbClr val="000000">
                      <a:alpha val="65000"/>
                    </a:srgbClr>
                  </a:outerShdw>
                </a:effectLst>
                <a:cs typeface="B Titr" pitchFamily="2" charset="-78"/>
              </a:rPr>
              <a:t>اثر دارونما:</a:t>
            </a:r>
            <a:endParaRPr lang="en-US" b="1" spc="50" dirty="0">
              <a:ln w="11430"/>
              <a:effectLst>
                <a:outerShdw blurRad="76200" dist="50800" dir="5400000" algn="tl" rotWithShape="0">
                  <a:srgbClr val="000000">
                    <a:alpha val="65000"/>
                  </a:srgbClr>
                </a:outerShdw>
              </a:effectLst>
              <a:cs typeface="B Titr" pitchFamily="2" charset="-78"/>
            </a:endParaRPr>
          </a:p>
        </p:txBody>
      </p:sp>
      <p:sp>
        <p:nvSpPr>
          <p:cNvPr id="2" name="Content Placeholder 1"/>
          <p:cNvSpPr>
            <a:spLocks noGrp="1"/>
          </p:cNvSpPr>
          <p:nvPr>
            <p:ph idx="1"/>
          </p:nvPr>
        </p:nvSpPr>
        <p:spPr>
          <a:xfrm>
            <a:off x="467544" y="1700808"/>
            <a:ext cx="8229600" cy="4389120"/>
          </a:xfrm>
        </p:spPr>
        <p:txBody>
          <a:bodyPr>
            <a:noAutofit/>
          </a:bodyPr>
          <a:lstStyle/>
          <a:p>
            <a:pPr lvl="0" algn="r" rtl="1"/>
            <a:r>
              <a:rPr lang="fa-IR" sz="2400" dirty="0" smtClean="0">
                <a:solidFill>
                  <a:srgbClr val="002060"/>
                </a:solidFill>
                <a:cs typeface="B Mitra" pitchFamily="2" charset="-78"/>
              </a:rPr>
              <a:t>دارونما </a:t>
            </a:r>
            <a:r>
              <a:rPr lang="fa-IR" sz="2400" dirty="0">
                <a:solidFill>
                  <a:srgbClr val="002060"/>
                </a:solidFill>
                <a:cs typeface="B Mitra" pitchFamily="2" charset="-78"/>
              </a:rPr>
              <a:t>داروهایی هستند که شبیه دارو هستند اما هیچ خاصیت دارویی ندارند.</a:t>
            </a:r>
            <a:endParaRPr lang="en-US" sz="2400" dirty="0">
              <a:solidFill>
                <a:srgbClr val="002060"/>
              </a:solidFill>
              <a:cs typeface="B Mitra" pitchFamily="2" charset="-78"/>
            </a:endParaRPr>
          </a:p>
          <a:p>
            <a:pPr lvl="0" algn="r" rtl="1"/>
            <a:r>
              <a:rPr lang="fa-IR" sz="2400" dirty="0">
                <a:solidFill>
                  <a:srgbClr val="002060"/>
                </a:solidFill>
                <a:cs typeface="B Mitra" pitchFamily="2" charset="-78"/>
              </a:rPr>
              <a:t>دارونما زمانی تجویز می شود که ارائه دهندگان مراقبت سلامتی درباره واقعیت درد شک دارند.</a:t>
            </a:r>
            <a:endParaRPr lang="en-US" sz="2400" dirty="0">
              <a:solidFill>
                <a:srgbClr val="002060"/>
              </a:solidFill>
              <a:cs typeface="B Mitra" pitchFamily="2" charset="-78"/>
            </a:endParaRPr>
          </a:p>
          <a:p>
            <a:pPr algn="r" rtl="1"/>
            <a:r>
              <a:rPr lang="fa-IR" sz="2400" dirty="0">
                <a:solidFill>
                  <a:srgbClr val="002060"/>
                </a:solidFill>
                <a:cs typeface="B Mitra" pitchFamily="2" charset="-78"/>
              </a:rPr>
              <a:t>اخلاق و موارد مرتبط با آن در تجویز داروئی:</a:t>
            </a:r>
            <a:endParaRPr lang="en-US" sz="2400" dirty="0">
              <a:solidFill>
                <a:srgbClr val="002060"/>
              </a:solidFill>
              <a:cs typeface="B Mitra" pitchFamily="2" charset="-78"/>
            </a:endParaRPr>
          </a:p>
          <a:p>
            <a:pPr lvl="0" algn="r" rtl="1"/>
            <a:r>
              <a:rPr lang="fa-IR" sz="2400" dirty="0">
                <a:solidFill>
                  <a:srgbClr val="002060"/>
                </a:solidFill>
                <a:cs typeface="B Mitra" pitchFamily="2" charset="-78"/>
              </a:rPr>
              <a:t>وقتی که به بیمار داروئی داده می شود به آنها گفته می شود که داروها حاوی مسکن هستند.</a:t>
            </a:r>
            <a:endParaRPr lang="en-US" sz="2400" dirty="0">
              <a:solidFill>
                <a:srgbClr val="002060"/>
              </a:solidFill>
              <a:cs typeface="B Mitra" pitchFamily="2" charset="-78"/>
            </a:endParaRPr>
          </a:p>
          <a:p>
            <a:pPr lvl="0" algn="r" rtl="1"/>
            <a:r>
              <a:rPr lang="fa-IR" sz="2400" dirty="0">
                <a:solidFill>
                  <a:srgbClr val="002060"/>
                </a:solidFill>
                <a:cs typeface="B Mitra" pitchFamily="2" charset="-78"/>
              </a:rPr>
              <a:t>تاثیر داروئی به معنی نداشتن درد نیست، بلکه یک اثر واقعیتی فیزیولوژیک می باشد.</a:t>
            </a:r>
            <a:endParaRPr lang="en-US" sz="2400" dirty="0">
              <a:solidFill>
                <a:srgbClr val="002060"/>
              </a:solidFill>
              <a:cs typeface="B Mitra" pitchFamily="2" charset="-78"/>
            </a:endParaRPr>
          </a:p>
          <a:p>
            <a:pPr lvl="0" algn="r" rtl="1"/>
            <a:r>
              <a:rPr lang="fa-IR" sz="2400" dirty="0">
                <a:solidFill>
                  <a:srgbClr val="002060"/>
                </a:solidFill>
                <a:cs typeface="B Mitra" pitchFamily="2" charset="-78"/>
              </a:rPr>
              <a:t>هرگز نباید دارونماها را برای سنجش صداقت بیمار یا خط اول درمان به کار برد.</a:t>
            </a:r>
            <a:endParaRPr lang="en-US" sz="2400" dirty="0">
              <a:solidFill>
                <a:srgbClr val="002060"/>
              </a:solidFill>
              <a:cs typeface="B Mitra" pitchFamily="2" charset="-78"/>
            </a:endParaRPr>
          </a:p>
          <a:p>
            <a:pPr lvl="0" algn="r" rtl="1"/>
            <a:r>
              <a:rPr lang="fa-IR" sz="2400" dirty="0">
                <a:solidFill>
                  <a:srgbClr val="002060"/>
                </a:solidFill>
                <a:cs typeface="B Mitra" pitchFamily="2" charset="-78"/>
              </a:rPr>
              <a:t>کاهش درد بیمار هرگز نباید به عنوان نشانه غیر واقعی بودن درد تلقی شود.</a:t>
            </a:r>
            <a:endParaRPr lang="en-US" sz="2400" dirty="0">
              <a:solidFill>
                <a:srgbClr val="002060"/>
              </a:solidFill>
              <a:cs typeface="B Mitra" pitchFamily="2" charset="-78"/>
            </a:endParaRPr>
          </a:p>
          <a:p>
            <a:pPr lvl="0" algn="r" rtl="1"/>
            <a:r>
              <a:rPr lang="fa-IR" sz="2400" dirty="0">
                <a:solidFill>
                  <a:srgbClr val="002060"/>
                </a:solidFill>
                <a:cs typeface="B Mitra" pitchFamily="2" charset="-78"/>
              </a:rPr>
              <a:t>هرگزنباید به بیمار به جای داروهای مسکن، داروئی داده شود.</a:t>
            </a:r>
            <a:endParaRPr lang="en-US" sz="2400" dirty="0">
              <a:solidFill>
                <a:srgbClr val="002060"/>
              </a:solidFill>
              <a:cs typeface="B Mitra" pitchFamily="2" charset="-78"/>
            </a:endParaRPr>
          </a:p>
          <a:p>
            <a:pPr lvl="0" algn="r" rtl="1"/>
            <a:r>
              <a:rPr lang="fa-IR" sz="2400" dirty="0">
                <a:solidFill>
                  <a:srgbClr val="002060"/>
                </a:solidFill>
                <a:cs typeface="B Mitra" pitchFamily="2" charset="-78"/>
              </a:rPr>
              <a:t>پاسخ بیمار به دارونما هیچ اطلاعاتی درباره طبیعت یا شدت درد ارائه نمی دهد.</a:t>
            </a:r>
            <a:endParaRPr lang="en-US" sz="2400" dirty="0">
              <a:solidFill>
                <a:srgbClr val="002060"/>
              </a:solidFill>
              <a:cs typeface="B Mitra" pitchFamily="2" charset="-78"/>
            </a:endParaRPr>
          </a:p>
          <a:p>
            <a:pPr lvl="0" algn="r" rtl="1"/>
            <a:r>
              <a:rPr lang="fa-IR" sz="2400" dirty="0">
                <a:solidFill>
                  <a:srgbClr val="002060"/>
                </a:solidFill>
                <a:cs typeface="B Mitra" pitchFamily="2" charset="-78"/>
              </a:rPr>
              <a:t>استفاده کردن از دارونما اغوا کننده و غیر اخلاقی است و ارتباط پرستار به بیمار و اعتمادی که بیماران بر توانایی و تمایل پرستاران جهت تسکین درد دارند را به مخاطره می اندازد.</a:t>
            </a:r>
            <a:endParaRPr lang="en-US" sz="2400" dirty="0">
              <a:solidFill>
                <a:srgbClr val="002060"/>
              </a:solidFill>
              <a:cs typeface="B Mitra" pitchFamily="2" charset="-78"/>
            </a:endParaRPr>
          </a:p>
          <a:p>
            <a:pPr algn="r"/>
            <a:endParaRPr lang="en-US" sz="2400" dirty="0">
              <a:solidFill>
                <a:srgbClr val="002060"/>
              </a:solidFill>
              <a:cs typeface="B Mitra" pitchFamily="2" charset="-78"/>
            </a:endParaRPr>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67544" y="651150"/>
            <a:ext cx="892886" cy="1344708"/>
          </a:xfrm>
          <a:prstGeom prst="rect">
            <a:avLst/>
          </a:prstGeom>
        </p:spPr>
      </p:pic>
    </p:spTree>
    <p:extLst>
      <p:ext uri="{BB962C8B-B14F-4D97-AF65-F5344CB8AC3E}">
        <p14:creationId xmlns:p14="http://schemas.microsoft.com/office/powerpoint/2010/main" val="3354687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548680"/>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b="1" spc="50" dirty="0">
                <a:ln w="11430"/>
                <a:solidFill>
                  <a:schemeClr val="accent1"/>
                </a:solidFill>
                <a:effectLst>
                  <a:outerShdw blurRad="76200" dist="50800" dir="5400000" algn="tl" rotWithShape="0">
                    <a:srgbClr val="000000">
                      <a:alpha val="65000"/>
                    </a:srgbClr>
                  </a:outerShdw>
                </a:effectLst>
                <a:cs typeface="B Titr" pitchFamily="2" charset="-78"/>
              </a:rPr>
              <a:t>فیزیولوژی درد</a:t>
            </a:r>
            <a:endParaRPr lang="en-US" b="1" spc="50" dirty="0">
              <a:ln w="11430"/>
              <a:solidFill>
                <a:schemeClr val="accent1"/>
              </a:solidFill>
              <a:effectLst>
                <a:outerShdw blurRad="76200" dist="50800" dir="5400000" algn="tl" rotWithShape="0">
                  <a:srgbClr val="000000">
                    <a:alpha val="65000"/>
                  </a:srgbClr>
                </a:outerShdw>
              </a:effectLst>
              <a:cs typeface="B Titr" pitchFamily="2" charset="-78"/>
            </a:endParaRPr>
          </a:p>
        </p:txBody>
      </p:sp>
      <p:sp>
        <p:nvSpPr>
          <p:cNvPr id="2" name="Content Placeholder 1"/>
          <p:cNvSpPr>
            <a:spLocks noGrp="1"/>
          </p:cNvSpPr>
          <p:nvPr>
            <p:ph idx="1"/>
          </p:nvPr>
        </p:nvSpPr>
        <p:spPr/>
        <p:txBody>
          <a:bodyPr>
            <a:normAutofit fontScale="70000" lnSpcReduction="20000"/>
          </a:bodyPr>
          <a:lstStyle/>
          <a:p>
            <a:pPr algn="r" rtl="1">
              <a:lnSpc>
                <a:spcPct val="200000"/>
              </a:lnSpc>
              <a:buNone/>
            </a:pPr>
            <a:r>
              <a:rPr lang="fa-IR" sz="5100" b="1" dirty="0">
                <a:solidFill>
                  <a:srgbClr val="002060"/>
                </a:solidFill>
                <a:latin typeface="Times New Roman" pitchFamily="18" charset="0"/>
                <a:cs typeface="B Titr" pitchFamily="2" charset="-78"/>
              </a:rPr>
              <a:t>درد در 4 مرحله قابل بررسی است :</a:t>
            </a:r>
          </a:p>
          <a:p>
            <a:pPr algn="r" rtl="1">
              <a:lnSpc>
                <a:spcPct val="200000"/>
              </a:lnSpc>
              <a:buFont typeface="Wingdings" pitchFamily="2" charset="2"/>
              <a:buChar char="§"/>
            </a:pPr>
            <a:r>
              <a:rPr lang="fa-IR" sz="5100" b="1" dirty="0">
                <a:solidFill>
                  <a:srgbClr val="002060"/>
                </a:solidFill>
                <a:latin typeface="Times New Roman" pitchFamily="18" charset="0"/>
                <a:cs typeface="B Roya" pitchFamily="2" charset="-78"/>
              </a:rPr>
              <a:t>تبدیل    </a:t>
            </a:r>
            <a:r>
              <a:rPr lang="en-US" sz="5100" b="1" dirty="0">
                <a:solidFill>
                  <a:srgbClr val="002060"/>
                </a:solidFill>
                <a:latin typeface="Times New Roman" pitchFamily="18" charset="0"/>
                <a:cs typeface="B Roya" pitchFamily="2" charset="-78"/>
              </a:rPr>
              <a:t>Transduction</a:t>
            </a:r>
          </a:p>
          <a:p>
            <a:pPr algn="r" rtl="1">
              <a:lnSpc>
                <a:spcPct val="200000"/>
              </a:lnSpc>
              <a:buFont typeface="Wingdings" pitchFamily="2" charset="2"/>
              <a:buChar char="§"/>
            </a:pPr>
            <a:r>
              <a:rPr lang="fa-IR" sz="5100" b="1" dirty="0">
                <a:solidFill>
                  <a:srgbClr val="002060"/>
                </a:solidFill>
                <a:latin typeface="Times New Roman" pitchFamily="18" charset="0"/>
                <a:cs typeface="B Roya" pitchFamily="2" charset="-78"/>
              </a:rPr>
              <a:t>انتقال   </a:t>
            </a:r>
            <a:r>
              <a:rPr lang="en-US" sz="5100" b="1" dirty="0">
                <a:solidFill>
                  <a:srgbClr val="002060"/>
                </a:solidFill>
                <a:latin typeface="Times New Roman" pitchFamily="18" charset="0"/>
                <a:cs typeface="B Roya" pitchFamily="2" charset="-78"/>
              </a:rPr>
              <a:t>Transmission</a:t>
            </a:r>
          </a:p>
          <a:p>
            <a:pPr algn="r" rtl="1">
              <a:lnSpc>
                <a:spcPct val="200000"/>
              </a:lnSpc>
              <a:buFont typeface="Wingdings" pitchFamily="2" charset="2"/>
              <a:buChar char="§"/>
            </a:pPr>
            <a:r>
              <a:rPr lang="fa-IR" sz="5100" b="1" dirty="0">
                <a:solidFill>
                  <a:srgbClr val="002060"/>
                </a:solidFill>
                <a:latin typeface="Times New Roman" pitchFamily="18" charset="0"/>
                <a:cs typeface="B Roya" pitchFamily="2" charset="-78"/>
              </a:rPr>
              <a:t>درک    </a:t>
            </a:r>
            <a:r>
              <a:rPr lang="en-US" sz="5100" b="1" dirty="0">
                <a:solidFill>
                  <a:srgbClr val="002060"/>
                </a:solidFill>
                <a:latin typeface="Times New Roman" pitchFamily="18" charset="0"/>
                <a:cs typeface="B Roya" pitchFamily="2" charset="-78"/>
              </a:rPr>
              <a:t>Perception </a:t>
            </a:r>
          </a:p>
          <a:p>
            <a:pPr algn="r" rtl="1"/>
            <a:endParaRPr lang="en-US" dirty="0"/>
          </a:p>
        </p:txBody>
      </p:sp>
    </p:spTree>
    <p:extLst>
      <p:ext uri="{BB962C8B-B14F-4D97-AF65-F5344CB8AC3E}">
        <p14:creationId xmlns:p14="http://schemas.microsoft.com/office/powerpoint/2010/main" val="13926078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04664"/>
            <a:ext cx="8229600" cy="1143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r>
              <a:rPr lang="fa-IR" b="1" spc="50" dirty="0">
                <a:ln w="11430"/>
                <a:effectLst>
                  <a:outerShdw blurRad="76200" dist="50800" dir="5400000" algn="tl" rotWithShape="0">
                    <a:srgbClr val="000000">
                      <a:alpha val="65000"/>
                    </a:srgbClr>
                  </a:outerShdw>
                </a:effectLst>
                <a:cs typeface="B Titr" pitchFamily="2" charset="-78"/>
              </a:rPr>
              <a:t>بررسی پرستاری درد</a:t>
            </a:r>
            <a:endParaRPr lang="en-US" b="1" spc="50" dirty="0">
              <a:ln w="11430"/>
              <a:effectLst>
                <a:outerShdw blurRad="76200" dist="50800" dir="5400000" algn="tl" rotWithShape="0">
                  <a:srgbClr val="000000">
                    <a:alpha val="65000"/>
                  </a:srgbClr>
                </a:outerShdw>
              </a:effectLst>
              <a:cs typeface="B Titr" pitchFamily="2" charset="-78"/>
            </a:endParaRPr>
          </a:p>
        </p:txBody>
      </p:sp>
      <p:sp>
        <p:nvSpPr>
          <p:cNvPr id="2" name="Content Placeholder 1"/>
          <p:cNvSpPr>
            <a:spLocks noGrp="1"/>
          </p:cNvSpPr>
          <p:nvPr>
            <p:ph idx="1"/>
          </p:nvPr>
        </p:nvSpPr>
        <p:spPr/>
        <p:txBody>
          <a:bodyPr>
            <a:normAutofit fontScale="92500" lnSpcReduction="20000"/>
          </a:bodyPr>
          <a:lstStyle/>
          <a:p>
            <a:pPr lvl="0" algn="r" rtl="1"/>
            <a:r>
              <a:rPr lang="fa-IR" dirty="0" smtClean="0">
                <a:solidFill>
                  <a:srgbClr val="002060"/>
                </a:solidFill>
                <a:cs typeface="B Roya" pitchFamily="2" charset="-78"/>
              </a:rPr>
              <a:t>رایجترین </a:t>
            </a:r>
            <a:r>
              <a:rPr lang="fa-IR" dirty="0">
                <a:solidFill>
                  <a:srgbClr val="002060"/>
                </a:solidFill>
                <a:cs typeface="B Roya" pitchFamily="2" charset="-78"/>
              </a:rPr>
              <a:t>علت مراجعه به مراکز بهداشتی درد است که باعث افزایش مدت بستری شدن، طولانی تر شدن زمان بهبودی ونتایج ضعیف تر بیمار می شود.</a:t>
            </a:r>
            <a:endParaRPr lang="en-US" dirty="0">
              <a:solidFill>
                <a:srgbClr val="002060"/>
              </a:solidFill>
              <a:cs typeface="B Roya" pitchFamily="2" charset="-78"/>
            </a:endParaRPr>
          </a:p>
          <a:p>
            <a:pPr lvl="0" algn="r" rtl="1"/>
            <a:r>
              <a:rPr lang="fa-IR" dirty="0">
                <a:solidFill>
                  <a:srgbClr val="002060"/>
                </a:solidFill>
                <a:cs typeface="B Roya" pitchFamily="2" charset="-78"/>
              </a:rPr>
              <a:t>درد یک تجربه ذهنی و شغلی است و حتی 2 نفر درد را دقیقا به یک شیوه تجربه نمی کنند.</a:t>
            </a:r>
            <a:endParaRPr lang="en-US" dirty="0">
              <a:solidFill>
                <a:srgbClr val="002060"/>
              </a:solidFill>
              <a:cs typeface="B Roya" pitchFamily="2" charset="-78"/>
            </a:endParaRPr>
          </a:p>
          <a:p>
            <a:pPr lvl="0" algn="r" rtl="1"/>
            <a:r>
              <a:rPr lang="fa-IR" dirty="0">
                <a:solidFill>
                  <a:srgbClr val="002060"/>
                </a:solidFill>
                <a:cs typeface="B Roya" pitchFamily="2" charset="-78"/>
              </a:rPr>
              <a:t>تمام دردها واقعی هستند حتی اگر علت آن را نتوان تعیین کرد پرستار نمی تواند در مورد وجود درد قضاوت کند.</a:t>
            </a:r>
            <a:endParaRPr lang="en-US" dirty="0">
              <a:solidFill>
                <a:srgbClr val="002060"/>
              </a:solidFill>
              <a:cs typeface="B Roya" pitchFamily="2" charset="-78"/>
            </a:endParaRPr>
          </a:p>
          <a:p>
            <a:pPr lvl="0" algn="r" rtl="1"/>
            <a:r>
              <a:rPr lang="fa-IR" dirty="0">
                <a:solidFill>
                  <a:srgbClr val="002060"/>
                </a:solidFill>
                <a:cs typeface="B Roya" pitchFamily="2" charset="-78"/>
              </a:rPr>
              <a:t>احساس درد یک رویداد فیزیولوژیک قابل اندازه گیری است.</a:t>
            </a:r>
            <a:endParaRPr lang="en-US" dirty="0">
              <a:solidFill>
                <a:srgbClr val="002060"/>
              </a:solidFill>
              <a:cs typeface="B Roya" pitchFamily="2" charset="-78"/>
            </a:endParaRPr>
          </a:p>
          <a:p>
            <a:pPr lvl="0" algn="r" rtl="1"/>
            <a:r>
              <a:rPr lang="fa-IR" dirty="0">
                <a:solidFill>
                  <a:srgbClr val="002060"/>
                </a:solidFill>
                <a:cs typeface="B Roya" pitchFamily="2" charset="-78"/>
              </a:rPr>
              <a:t>احساس درد سیستمی است که اطلاعات مربوط به التهاب آسیب یا آسیب نزدیک به بافت را به طناب نخاعی مغز انتقال می دهد.</a:t>
            </a:r>
            <a:endParaRPr lang="en-US" dirty="0">
              <a:solidFill>
                <a:srgbClr val="002060"/>
              </a:solidFill>
              <a:cs typeface="B Roya" pitchFamily="2" charset="-78"/>
            </a:endParaRPr>
          </a:p>
          <a:p>
            <a:pPr lvl="0" algn="r" rtl="1"/>
            <a:r>
              <a:rPr lang="fa-IR" dirty="0">
                <a:solidFill>
                  <a:srgbClr val="002060"/>
                </a:solidFill>
                <a:cs typeface="B Roya" pitchFamily="2" charset="-78"/>
              </a:rPr>
              <a:t>عواملی که در یک بررسی کامل مورد توجه قرار می گیرد شامل شدت درد، زمان، محل، کیفیت، مفهوم درد برای فرد، عوامل تشدید کننده و تسکین دهنده و رفتارهای درد است.</a:t>
            </a:r>
            <a:endParaRPr lang="en-US" dirty="0">
              <a:solidFill>
                <a:srgbClr val="002060"/>
              </a:solidFill>
              <a:cs typeface="B Roya" pitchFamily="2" charset="-78"/>
            </a:endParaRPr>
          </a:p>
          <a:p>
            <a:pPr algn="r"/>
            <a:endParaRPr lang="en-US" dirty="0">
              <a:solidFill>
                <a:srgbClr val="002060"/>
              </a:solidFill>
              <a:cs typeface="B Roya" pitchFamily="2" charset="-78"/>
            </a:endParaRPr>
          </a:p>
        </p:txBody>
      </p:sp>
    </p:spTree>
    <p:extLst>
      <p:ext uri="{BB962C8B-B14F-4D97-AF65-F5344CB8AC3E}">
        <p14:creationId xmlns:p14="http://schemas.microsoft.com/office/powerpoint/2010/main" val="13122075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fa-IR" b="1" dirty="0">
                <a:solidFill>
                  <a:schemeClr val="accent2">
                    <a:lumMod val="50000"/>
                  </a:schemeClr>
                </a:solidFill>
                <a:cs typeface="B Roya" pitchFamily="2" charset="-78"/>
              </a:rPr>
              <a:t>شدت:</a:t>
            </a:r>
            <a:endParaRPr lang="en-US" b="1" dirty="0">
              <a:solidFill>
                <a:schemeClr val="accent2">
                  <a:lumMod val="50000"/>
                </a:schemeClr>
              </a:solidFill>
              <a:cs typeface="B Roya" pitchFamily="2" charset="-78"/>
            </a:endParaRPr>
          </a:p>
          <a:p>
            <a:pPr marL="0" indent="0" algn="r" rtl="1">
              <a:buNone/>
            </a:pPr>
            <a:r>
              <a:rPr lang="fa-IR" dirty="0">
                <a:solidFill>
                  <a:srgbClr val="002060"/>
                </a:solidFill>
                <a:cs typeface="B Roya" pitchFamily="2" charset="-78"/>
              </a:rPr>
              <a:t>آستانه درد،کمترین حد تحریک است که فرد درآن حد، درد را گزارش می دهد .</a:t>
            </a:r>
            <a:endParaRPr lang="en-US" dirty="0">
              <a:solidFill>
                <a:srgbClr val="002060"/>
              </a:solidFill>
              <a:cs typeface="B Roya" pitchFamily="2" charset="-78"/>
            </a:endParaRPr>
          </a:p>
          <a:p>
            <a:pPr algn="r" rtl="1"/>
            <a:r>
              <a:rPr lang="fa-IR" b="1" dirty="0" smtClean="0">
                <a:solidFill>
                  <a:schemeClr val="accent2">
                    <a:lumMod val="50000"/>
                  </a:schemeClr>
                </a:solidFill>
                <a:cs typeface="B Roya" pitchFamily="2" charset="-78"/>
              </a:rPr>
              <a:t>تحمل:</a:t>
            </a:r>
            <a:endParaRPr lang="en-US" b="1" dirty="0">
              <a:solidFill>
                <a:schemeClr val="accent2">
                  <a:lumMod val="50000"/>
                </a:schemeClr>
              </a:solidFill>
              <a:cs typeface="B Roya" pitchFamily="2" charset="-78"/>
            </a:endParaRPr>
          </a:p>
          <a:p>
            <a:pPr marL="0" indent="0" algn="r" rtl="1">
              <a:buNone/>
            </a:pPr>
            <a:r>
              <a:rPr lang="fa-IR" dirty="0" smtClean="0">
                <a:solidFill>
                  <a:srgbClr val="002060"/>
                </a:solidFill>
                <a:cs typeface="B Roya" pitchFamily="2" charset="-78"/>
              </a:rPr>
              <a:t>به </a:t>
            </a:r>
            <a:r>
              <a:rPr lang="fa-IR" dirty="0">
                <a:solidFill>
                  <a:srgbClr val="002060"/>
                </a:solidFill>
                <a:cs typeface="B Roya" pitchFamily="2" charset="-78"/>
              </a:rPr>
              <a:t>معنی مدت یا شدت درد است که فرد تمایل به تحمل دارد(تحمل درد در هر فرد و بر اساس تجربه اش متفاوت است  و حداکثر میزان دردی است که فرد تحمل می کند).</a:t>
            </a:r>
            <a:endParaRPr lang="en-US" dirty="0">
              <a:solidFill>
                <a:srgbClr val="002060"/>
              </a:solidFill>
              <a:cs typeface="B Roya" pitchFamily="2" charset="-78"/>
            </a:endParaRPr>
          </a:p>
          <a:p>
            <a:pPr marL="0" indent="0" algn="r" rtl="1">
              <a:buNone/>
            </a:pPr>
            <a:r>
              <a:rPr lang="fa-IR" b="1" dirty="0" smtClean="0">
                <a:solidFill>
                  <a:schemeClr val="accent6">
                    <a:lumMod val="50000"/>
                  </a:schemeClr>
                </a:solidFill>
                <a:cs typeface="B Roya" pitchFamily="2" charset="-78"/>
              </a:rPr>
              <a:t>نکته:</a:t>
            </a:r>
            <a:r>
              <a:rPr lang="fa-IR" dirty="0" smtClean="0">
                <a:solidFill>
                  <a:srgbClr val="002060"/>
                </a:solidFill>
                <a:cs typeface="B Roya" pitchFamily="2" charset="-78"/>
              </a:rPr>
              <a:t>در </a:t>
            </a:r>
            <a:r>
              <a:rPr lang="fa-IR" dirty="0">
                <a:solidFill>
                  <a:srgbClr val="002060"/>
                </a:solidFill>
                <a:cs typeface="B Roya" pitchFamily="2" charset="-78"/>
              </a:rPr>
              <a:t>مواقع بررسی درد، پرستار باید برای تعیین درد بیمار از واژهایی که خود بیمار به کار می برد، استفاده نماید(مثلا استفاده از واژه احساس فشار شدید یا سوزش به جای درد).</a:t>
            </a:r>
            <a:endParaRPr lang="en-US" dirty="0">
              <a:solidFill>
                <a:srgbClr val="002060"/>
              </a:solidFill>
              <a:cs typeface="B Roya" pitchFamily="2" charset="-78"/>
            </a:endParaRPr>
          </a:p>
          <a:p>
            <a:pPr algn="r"/>
            <a:endParaRPr lang="en-US" dirty="0">
              <a:solidFill>
                <a:srgbClr val="002060"/>
              </a:solidFill>
              <a:cs typeface="B Roya" pitchFamily="2" charset="-78"/>
            </a:endParaRPr>
          </a:p>
        </p:txBody>
      </p:sp>
    </p:spTree>
    <p:extLst>
      <p:ext uri="{BB962C8B-B14F-4D97-AF65-F5344CB8AC3E}">
        <p14:creationId xmlns:p14="http://schemas.microsoft.com/office/powerpoint/2010/main" val="3786617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fa-IR" b="1" dirty="0">
                <a:solidFill>
                  <a:schemeClr val="accent2">
                    <a:lumMod val="50000"/>
                  </a:schemeClr>
                </a:solidFill>
                <a:cs typeface="B Roya" pitchFamily="2" charset="-78"/>
              </a:rPr>
              <a:t>زمان:</a:t>
            </a:r>
            <a:endParaRPr lang="en-US" b="1" dirty="0">
              <a:solidFill>
                <a:schemeClr val="accent2">
                  <a:lumMod val="50000"/>
                </a:schemeClr>
              </a:solidFill>
              <a:cs typeface="B Roya" pitchFamily="2" charset="-78"/>
            </a:endParaRPr>
          </a:p>
          <a:p>
            <a:pPr marL="0" indent="0" algn="r" rtl="1">
              <a:buNone/>
            </a:pPr>
            <a:r>
              <a:rPr lang="fa-IR" dirty="0">
                <a:solidFill>
                  <a:srgbClr val="002060"/>
                </a:solidFill>
                <a:cs typeface="B Roya" pitchFamily="2" charset="-78"/>
              </a:rPr>
              <a:t>در مورد شروع، طول مدت،رابطه بین شدت درد و زمان و نیز تعبیرات الگوی ریتمیک درد و تدریجی یا ناگهانی بودن درد،از بیمار سوال می شود.</a:t>
            </a:r>
            <a:endParaRPr lang="en-US" dirty="0">
              <a:solidFill>
                <a:srgbClr val="002060"/>
              </a:solidFill>
              <a:cs typeface="B Roya" pitchFamily="2" charset="-78"/>
            </a:endParaRPr>
          </a:p>
          <a:p>
            <a:pPr marL="0" indent="0" algn="r" rtl="1">
              <a:buNone/>
            </a:pPr>
            <a:r>
              <a:rPr lang="fa-IR" b="1" dirty="0">
                <a:solidFill>
                  <a:schemeClr val="accent2">
                    <a:lumMod val="50000"/>
                  </a:schemeClr>
                </a:solidFill>
                <a:cs typeface="B Mitra" pitchFamily="2" charset="-78"/>
              </a:rPr>
              <a:t>نکته: </a:t>
            </a:r>
            <a:r>
              <a:rPr lang="fa-IR" dirty="0" smtClean="0">
                <a:solidFill>
                  <a:srgbClr val="002060"/>
                </a:solidFill>
                <a:cs typeface="B Roya" pitchFamily="2" charset="-78"/>
              </a:rPr>
              <a:t>درد </a:t>
            </a:r>
            <a:r>
              <a:rPr lang="fa-IR" dirty="0">
                <a:solidFill>
                  <a:srgbClr val="002060"/>
                </a:solidFill>
                <a:cs typeface="B Roya" pitchFamily="2" charset="-78"/>
              </a:rPr>
              <a:t>افراد مبتلا به آرتریت معمولا در طی شب شدیدتر است.</a:t>
            </a:r>
            <a:endParaRPr lang="en-US" dirty="0">
              <a:solidFill>
                <a:srgbClr val="002060"/>
              </a:solidFill>
              <a:cs typeface="B Roya" pitchFamily="2" charset="-78"/>
            </a:endParaRPr>
          </a:p>
          <a:p>
            <a:pPr algn="r" rtl="1"/>
            <a:r>
              <a:rPr lang="fa-IR" dirty="0">
                <a:solidFill>
                  <a:srgbClr val="002060"/>
                </a:solidFill>
                <a:cs typeface="B Roya" pitchFamily="2" charset="-78"/>
              </a:rPr>
              <a:t>محل:</a:t>
            </a:r>
            <a:endParaRPr lang="en-US" dirty="0">
              <a:solidFill>
                <a:srgbClr val="002060"/>
              </a:solidFill>
              <a:cs typeface="B Roya" pitchFamily="2" charset="-78"/>
            </a:endParaRPr>
          </a:p>
          <a:p>
            <a:pPr marL="0" indent="0" algn="r" rtl="1">
              <a:buNone/>
            </a:pPr>
            <a:r>
              <a:rPr lang="fa-IR" dirty="0">
                <a:solidFill>
                  <a:srgbClr val="002060"/>
                </a:solidFill>
                <a:cs typeface="B Roya" pitchFamily="2" charset="-78"/>
              </a:rPr>
              <a:t>استفاده جزئی از برخی فرم های عمومی بررسی درد هاشور زدن نواحی درگیر در تصاویری از بدن انسان توسط بیمار برای تعیین محل درد واثر بخشی درمان ( به خصوص در مورد دردهای ارجاعی) مفید هستند.</a:t>
            </a:r>
            <a:endParaRPr lang="en-US" dirty="0">
              <a:solidFill>
                <a:srgbClr val="002060"/>
              </a:solidFill>
              <a:cs typeface="B Roya" pitchFamily="2" charset="-78"/>
            </a:endParaRPr>
          </a:p>
          <a:p>
            <a:pPr algn="r"/>
            <a:endParaRPr lang="en-US" dirty="0">
              <a:solidFill>
                <a:srgbClr val="002060"/>
              </a:solidFill>
              <a:cs typeface="B Roya" pitchFamily="2" charset="-78"/>
            </a:endParaRPr>
          </a:p>
        </p:txBody>
      </p:sp>
    </p:spTree>
    <p:extLst>
      <p:ext uri="{BB962C8B-B14F-4D97-AF65-F5344CB8AC3E}">
        <p14:creationId xmlns:p14="http://schemas.microsoft.com/office/powerpoint/2010/main" val="35032662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b="1" dirty="0">
                <a:solidFill>
                  <a:schemeClr val="accent2">
                    <a:lumMod val="50000"/>
                  </a:schemeClr>
                </a:solidFill>
                <a:cs typeface="B Roya" pitchFamily="2" charset="-78"/>
              </a:rPr>
              <a:t>کیفیت:</a:t>
            </a:r>
            <a:endParaRPr lang="en-US" b="1" dirty="0">
              <a:solidFill>
                <a:schemeClr val="accent2">
                  <a:lumMod val="50000"/>
                </a:schemeClr>
              </a:solidFill>
              <a:cs typeface="B Roya" pitchFamily="2" charset="-78"/>
            </a:endParaRPr>
          </a:p>
          <a:p>
            <a:pPr marL="0" indent="0" algn="r" rtl="1">
              <a:buNone/>
            </a:pPr>
            <a:r>
              <a:rPr lang="fa-IR" dirty="0">
                <a:solidFill>
                  <a:srgbClr val="002060"/>
                </a:solidFill>
                <a:cs typeface="B Roya" pitchFamily="2" charset="-78"/>
              </a:rPr>
              <a:t>از بیمار درخواست می شود تا احساس درد خود را شرح دهد.</a:t>
            </a:r>
            <a:endParaRPr lang="en-US" dirty="0">
              <a:solidFill>
                <a:srgbClr val="002060"/>
              </a:solidFill>
              <a:cs typeface="B Roya" pitchFamily="2" charset="-78"/>
            </a:endParaRPr>
          </a:p>
          <a:p>
            <a:pPr algn="r" rtl="1"/>
            <a:r>
              <a:rPr lang="fa-IR" b="1" dirty="0">
                <a:solidFill>
                  <a:schemeClr val="accent2">
                    <a:lumMod val="50000"/>
                  </a:schemeClr>
                </a:solidFill>
                <a:cs typeface="B Roya" pitchFamily="2" charset="-78"/>
              </a:rPr>
              <a:t>مفهوم شخصی:</a:t>
            </a:r>
            <a:endParaRPr lang="en-US" b="1" dirty="0">
              <a:solidFill>
                <a:schemeClr val="accent2">
                  <a:lumMod val="50000"/>
                </a:schemeClr>
              </a:solidFill>
              <a:cs typeface="B Roya" pitchFamily="2" charset="-78"/>
            </a:endParaRPr>
          </a:p>
          <a:p>
            <a:pPr marL="0" indent="0" algn="r" rtl="1">
              <a:buNone/>
            </a:pPr>
            <a:r>
              <a:rPr lang="fa-IR" dirty="0">
                <a:solidFill>
                  <a:srgbClr val="002060"/>
                </a:solidFill>
                <a:cs typeface="B Roya" pitchFamily="2" charset="-78"/>
              </a:rPr>
              <a:t>سوال در مورد چگونگی تاثیر درد برزندگی بیمار دارای اهمیت است.</a:t>
            </a:r>
            <a:endParaRPr lang="en-US" dirty="0">
              <a:solidFill>
                <a:srgbClr val="002060"/>
              </a:solidFill>
              <a:cs typeface="B Roya" pitchFamily="2" charset="-78"/>
            </a:endParaRPr>
          </a:p>
          <a:p>
            <a:pPr algn="r" rtl="1"/>
            <a:r>
              <a:rPr lang="fa-IR" b="1" dirty="0">
                <a:solidFill>
                  <a:schemeClr val="accent2">
                    <a:lumMod val="50000"/>
                  </a:schemeClr>
                </a:solidFill>
                <a:cs typeface="B Roya" pitchFamily="2" charset="-78"/>
              </a:rPr>
              <a:t>عوامل تشدید کننده و تسکین دهنده:</a:t>
            </a:r>
            <a:endParaRPr lang="en-US" b="1" dirty="0">
              <a:solidFill>
                <a:schemeClr val="accent2">
                  <a:lumMod val="50000"/>
                </a:schemeClr>
              </a:solidFill>
              <a:cs typeface="B Roya" pitchFamily="2" charset="-78"/>
            </a:endParaRPr>
          </a:p>
          <a:p>
            <a:pPr marL="0" indent="0" algn="r" rtl="1">
              <a:buNone/>
            </a:pPr>
            <a:r>
              <a:rPr lang="fa-IR" dirty="0">
                <a:solidFill>
                  <a:srgbClr val="002060"/>
                </a:solidFill>
                <a:cs typeface="B Roya" pitchFamily="2" charset="-78"/>
              </a:rPr>
              <a:t>شناسایی عوامل مرتبط با درد به ویژه عوامل محیطی قابل تغییر ( مثلا گرم کردن اتاق) می تواند در اداره درد مفید باشد.</a:t>
            </a:r>
            <a:endParaRPr lang="en-US" dirty="0">
              <a:solidFill>
                <a:srgbClr val="002060"/>
              </a:solidFill>
              <a:cs typeface="B Roya" pitchFamily="2" charset="-78"/>
            </a:endParaRPr>
          </a:p>
          <a:p>
            <a:pPr marL="0" indent="0" algn="r">
              <a:buNone/>
            </a:pPr>
            <a:endParaRPr lang="en-US" dirty="0">
              <a:solidFill>
                <a:srgbClr val="002060"/>
              </a:solidFill>
              <a:cs typeface="B Roya" pitchFamily="2" charset="-78"/>
            </a:endParaRPr>
          </a:p>
        </p:txBody>
      </p:sp>
    </p:spTree>
    <p:extLst>
      <p:ext uri="{BB962C8B-B14F-4D97-AF65-F5344CB8AC3E}">
        <p14:creationId xmlns:p14="http://schemas.microsoft.com/office/powerpoint/2010/main" val="16076326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b="1" dirty="0">
                <a:solidFill>
                  <a:schemeClr val="accent2">
                    <a:lumMod val="50000"/>
                  </a:schemeClr>
                </a:solidFill>
                <a:cs typeface="B Roya" pitchFamily="2" charset="-78"/>
              </a:rPr>
              <a:t>رفتارهای درد:</a:t>
            </a:r>
            <a:endParaRPr lang="en-US" b="1" dirty="0">
              <a:solidFill>
                <a:schemeClr val="accent2">
                  <a:lumMod val="50000"/>
                </a:schemeClr>
              </a:solidFill>
              <a:cs typeface="B Roya" pitchFamily="2" charset="-78"/>
            </a:endParaRPr>
          </a:p>
          <a:p>
            <a:pPr marL="0" indent="0" algn="r" rtl="1">
              <a:buNone/>
            </a:pPr>
            <a:r>
              <a:rPr lang="fa-IR" dirty="0">
                <a:solidFill>
                  <a:srgbClr val="002060"/>
                </a:solidFill>
                <a:cs typeface="B Roya" pitchFamily="2" charset="-78"/>
              </a:rPr>
              <a:t>پاسخ های فیزیولوژیک مربوط به برانگیختگی سیستم خودکار ، پاسخ های غیر کلامی و بیان های رفتاری مورد بررسی قرار گیرد،هر چند هیچ کدام به تنهایی برای تعیین درد و یا کیفیت و شدت آن قابل اعتماد نمی باشد.</a:t>
            </a:r>
            <a:endParaRPr lang="en-US" dirty="0">
              <a:solidFill>
                <a:srgbClr val="002060"/>
              </a:solidFill>
              <a:cs typeface="B Roya" pitchFamily="2" charset="-78"/>
            </a:endParaRPr>
          </a:p>
          <a:p>
            <a:pPr marL="0" indent="0" algn="r">
              <a:buNone/>
            </a:pPr>
            <a:endParaRPr lang="en-US" dirty="0">
              <a:solidFill>
                <a:srgbClr val="002060"/>
              </a:solidFill>
              <a:cs typeface="B Roya" pitchFamily="2" charset="-78"/>
            </a:endParaRPr>
          </a:p>
        </p:txBody>
      </p:sp>
    </p:spTree>
    <p:extLst>
      <p:ext uri="{BB962C8B-B14F-4D97-AF65-F5344CB8AC3E}">
        <p14:creationId xmlns:p14="http://schemas.microsoft.com/office/powerpoint/2010/main" val="32210661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rtl="1"/>
            <a:r>
              <a:rPr lang="fa-IR" sz="2700" dirty="0">
                <a:solidFill>
                  <a:schemeClr val="accent2">
                    <a:lumMod val="50000"/>
                  </a:schemeClr>
                </a:solidFill>
                <a:cs typeface="B Titr" pitchFamily="2" charset="-78"/>
              </a:rPr>
              <a:t>مراقبتهای پرستاری از بیمار مبتلا به درد:</a:t>
            </a:r>
            <a:r>
              <a:rPr lang="en-US" dirty="0">
                <a:solidFill>
                  <a:srgbClr val="002060"/>
                </a:solidFill>
                <a:cs typeface="B Roya" pitchFamily="2" charset="-78"/>
              </a:rPr>
              <a:t/>
            </a:r>
            <a:br>
              <a:rPr lang="en-US" dirty="0">
                <a:solidFill>
                  <a:srgbClr val="002060"/>
                </a:solidFill>
                <a:cs typeface="B Roya" pitchFamily="2" charset="-78"/>
              </a:rPr>
            </a:br>
            <a:endParaRPr lang="en-US" dirty="0"/>
          </a:p>
        </p:txBody>
      </p:sp>
      <p:sp>
        <p:nvSpPr>
          <p:cNvPr id="2" name="Content Placeholder 1"/>
          <p:cNvSpPr>
            <a:spLocks noGrp="1"/>
          </p:cNvSpPr>
          <p:nvPr>
            <p:ph idx="1"/>
          </p:nvPr>
        </p:nvSpPr>
        <p:spPr/>
        <p:txBody>
          <a:bodyPr/>
          <a:lstStyle/>
          <a:p>
            <a:pPr lvl="0" algn="r" rtl="1"/>
            <a:r>
              <a:rPr lang="fa-IR" dirty="0" smtClean="0">
                <a:solidFill>
                  <a:srgbClr val="002060"/>
                </a:solidFill>
                <a:cs typeface="B Roya" pitchFamily="2" charset="-78"/>
              </a:rPr>
              <a:t>پرستار </a:t>
            </a:r>
            <a:r>
              <a:rPr lang="fa-IR" dirty="0">
                <a:solidFill>
                  <a:srgbClr val="002060"/>
                </a:solidFill>
                <a:cs typeface="B Roya" pitchFamily="2" charset="-78"/>
              </a:rPr>
              <a:t>باید عوامل تاثیر گذار بر ماهیت حس درد و شدت پاسخ های رفتاری را تغییر دهد(برخی از عوامل مداخله گر مانند انتظاارات فرهنگی قابل تغییر نیست).</a:t>
            </a:r>
            <a:endParaRPr lang="en-US" dirty="0">
              <a:solidFill>
                <a:srgbClr val="002060"/>
              </a:solidFill>
              <a:cs typeface="B Roya" pitchFamily="2" charset="-78"/>
            </a:endParaRPr>
          </a:p>
          <a:p>
            <a:pPr lvl="0" algn="r" rtl="1"/>
            <a:r>
              <a:rPr lang="fa-IR" dirty="0">
                <a:solidFill>
                  <a:srgbClr val="002060"/>
                </a:solidFill>
                <a:cs typeface="B Roya" pitchFamily="2" charset="-78"/>
              </a:rPr>
              <a:t>پاسخ های مناسب به رفتارها و نگرش های بیمار درباره درد را تعیین کند.</a:t>
            </a:r>
            <a:endParaRPr lang="en-US" dirty="0">
              <a:solidFill>
                <a:srgbClr val="002060"/>
              </a:solidFill>
              <a:cs typeface="B Roya" pitchFamily="2" charset="-78"/>
            </a:endParaRPr>
          </a:p>
          <a:p>
            <a:pPr marL="0" indent="0" algn="r">
              <a:buNone/>
            </a:pPr>
            <a:r>
              <a:rPr lang="fa-IR" dirty="0" smtClean="0">
                <a:solidFill>
                  <a:srgbClr val="002060"/>
                </a:solidFill>
                <a:cs typeface="B Roya" pitchFamily="2" charset="-78"/>
              </a:rPr>
              <a:t>هداف </a:t>
            </a:r>
            <a:r>
              <a:rPr lang="fa-IR" dirty="0">
                <a:solidFill>
                  <a:srgbClr val="002060"/>
                </a:solidFill>
                <a:cs typeface="B Roya" pitchFamily="2" charset="-78"/>
              </a:rPr>
              <a:t>مناسب برای اجرای مداخلات پرستاری را با توجه به اهداف ،انتخاب کند.</a:t>
            </a:r>
            <a:endParaRPr lang="en-US" dirty="0">
              <a:solidFill>
                <a:srgbClr val="002060"/>
              </a:solidFill>
              <a:cs typeface="B Roya" pitchFamily="2" charset="-78"/>
            </a:endParaRPr>
          </a:p>
        </p:txBody>
      </p:sp>
    </p:spTree>
    <p:extLst>
      <p:ext uri="{BB962C8B-B14F-4D97-AF65-F5344CB8AC3E}">
        <p14:creationId xmlns:p14="http://schemas.microsoft.com/office/powerpoint/2010/main" val="17779131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rtl="1"/>
            <a:r>
              <a:rPr lang="fa-IR" sz="2700" dirty="0">
                <a:solidFill>
                  <a:schemeClr val="accent1">
                    <a:lumMod val="75000"/>
                  </a:schemeClr>
                </a:solidFill>
                <a:cs typeface="B Titr" pitchFamily="2" charset="-78"/>
              </a:rPr>
              <a:t>نقش پرستار در اداره درد عبارتند از:</a:t>
            </a:r>
            <a:r>
              <a:rPr lang="en-US" dirty="0">
                <a:solidFill>
                  <a:srgbClr val="002060"/>
                </a:solidFill>
                <a:cs typeface="B Roya" pitchFamily="2" charset="-78"/>
              </a:rPr>
              <a:t/>
            </a:r>
            <a:br>
              <a:rPr lang="en-US" dirty="0">
                <a:solidFill>
                  <a:srgbClr val="002060"/>
                </a:solidFill>
                <a:cs typeface="B Roya" pitchFamily="2" charset="-78"/>
              </a:rPr>
            </a:br>
            <a:endParaRPr lang="en-US" dirty="0"/>
          </a:p>
        </p:txBody>
      </p:sp>
      <p:sp>
        <p:nvSpPr>
          <p:cNvPr id="2" name="Content Placeholder 1"/>
          <p:cNvSpPr>
            <a:spLocks noGrp="1"/>
          </p:cNvSpPr>
          <p:nvPr>
            <p:ph idx="1"/>
          </p:nvPr>
        </p:nvSpPr>
        <p:spPr/>
        <p:txBody>
          <a:bodyPr>
            <a:normAutofit fontScale="85000" lnSpcReduction="20000"/>
          </a:bodyPr>
          <a:lstStyle/>
          <a:p>
            <a:pPr marL="0" lvl="0" indent="0" algn="r" rtl="1">
              <a:buNone/>
            </a:pPr>
            <a:endParaRPr lang="en-US" dirty="0">
              <a:solidFill>
                <a:srgbClr val="002060"/>
              </a:solidFill>
              <a:cs typeface="B Roya" pitchFamily="2" charset="-78"/>
            </a:endParaRPr>
          </a:p>
          <a:p>
            <a:pPr lvl="0" algn="r" rtl="1"/>
            <a:r>
              <a:rPr lang="fa-IR" dirty="0" smtClean="0">
                <a:solidFill>
                  <a:srgbClr val="002060"/>
                </a:solidFill>
                <a:cs typeface="B Roya" pitchFamily="2" charset="-78"/>
              </a:rPr>
              <a:t>بررسی </a:t>
            </a:r>
            <a:r>
              <a:rPr lang="fa-IR" dirty="0">
                <a:solidFill>
                  <a:srgbClr val="002060"/>
                </a:solidFill>
                <a:cs typeface="B Roya" pitchFamily="2" charset="-78"/>
              </a:rPr>
              <a:t>درد، تعیین اهداف کنترل درد،ارایه آموزش به بیمار، اجرای مراقبت های جسمی و کمکی به تسکین درد( هم دارویی و هم غیر دارویی).</a:t>
            </a:r>
            <a:endParaRPr lang="en-US" dirty="0">
              <a:solidFill>
                <a:srgbClr val="002060"/>
              </a:solidFill>
              <a:cs typeface="B Roya" pitchFamily="2" charset="-78"/>
            </a:endParaRPr>
          </a:p>
          <a:p>
            <a:pPr lvl="0" algn="r" rtl="1"/>
            <a:r>
              <a:rPr lang="fa-IR" dirty="0">
                <a:solidFill>
                  <a:srgbClr val="002060"/>
                </a:solidFill>
                <a:cs typeface="B Roya" pitchFamily="2" charset="-78"/>
              </a:rPr>
              <a:t>در مواقع بررسی درد،پرستار باید برای تعیین درد بیمار از واژه هایی که خود بیمار به کار می برد استفاده نماید.</a:t>
            </a:r>
            <a:endParaRPr lang="en-US" dirty="0">
              <a:solidFill>
                <a:srgbClr val="002060"/>
              </a:solidFill>
              <a:cs typeface="B Roya" pitchFamily="2" charset="-78"/>
            </a:endParaRPr>
          </a:p>
          <a:p>
            <a:pPr lvl="0" algn="r" rtl="1"/>
            <a:r>
              <a:rPr lang="fa-IR" dirty="0">
                <a:solidFill>
                  <a:srgbClr val="002060"/>
                </a:solidFill>
                <a:cs typeface="B Roya" pitchFamily="2" charset="-78"/>
              </a:rPr>
              <a:t>درمان تسکین </a:t>
            </a:r>
            <a:r>
              <a:rPr lang="fa-IR">
                <a:solidFill>
                  <a:srgbClr val="002060"/>
                </a:solidFill>
                <a:cs typeface="B Roya" pitchFamily="2" charset="-78"/>
              </a:rPr>
              <a:t>در </a:t>
            </a:r>
            <a:r>
              <a:rPr lang="fa-IR" smtClean="0">
                <a:solidFill>
                  <a:srgbClr val="002060"/>
                </a:solidFill>
                <a:cs typeface="B Roya" pitchFamily="2" charset="-78"/>
              </a:rPr>
              <a:t>د بیمار </a:t>
            </a:r>
            <a:r>
              <a:rPr lang="fa-IR" dirty="0">
                <a:solidFill>
                  <a:srgbClr val="002060"/>
                </a:solidFill>
                <a:cs typeface="B Roya" pitchFamily="2" charset="-78"/>
              </a:rPr>
              <a:t>مبتلا به درد، ارتباط مثبت بین پرستار_بیمار و آموزش است.</a:t>
            </a:r>
            <a:endParaRPr lang="en-US" dirty="0">
              <a:solidFill>
                <a:srgbClr val="002060"/>
              </a:solidFill>
              <a:cs typeface="B Roya" pitchFamily="2" charset="-78"/>
            </a:endParaRPr>
          </a:p>
          <a:p>
            <a:pPr lvl="0" algn="r" rtl="1"/>
            <a:r>
              <a:rPr lang="fa-IR" dirty="0">
                <a:solidFill>
                  <a:srgbClr val="002060"/>
                </a:solidFill>
                <a:cs typeface="B Roya" pitchFamily="2" charset="-78"/>
              </a:rPr>
              <a:t>اهداف اصلی بررسی درد،شناخت علت درد، فهمیدن درک بیمار از درد،اندازه گیری خصوصیات درد تعیین سطح دردی که بیمار می تواند با آن درفعالیت های زندگی روزانه شرکت کند به کار بردن تکنیکهای کنترل درد می باشد.</a:t>
            </a:r>
            <a:endParaRPr lang="en-US" dirty="0">
              <a:solidFill>
                <a:srgbClr val="002060"/>
              </a:solidFill>
              <a:cs typeface="B Roya" pitchFamily="2" charset="-78"/>
            </a:endParaRPr>
          </a:p>
          <a:p>
            <a:pPr lvl="0" algn="r" rtl="1"/>
            <a:r>
              <a:rPr lang="fa-IR" dirty="0">
                <a:solidFill>
                  <a:srgbClr val="002060"/>
                </a:solidFill>
                <a:cs typeface="B Roya" pitchFamily="2" charset="-78"/>
              </a:rPr>
              <a:t>برای بیمار با درد شناخته شده مثل درد بعد از جراحی،سطوح درد اخیرا باید هر 2 ساعت برای 48 ساعت اول  بعداز جراحی یا تروما و هر 4 ساعت به عنوان یک روش استاندارد بررسی شود.</a:t>
            </a:r>
            <a:endParaRPr lang="en-US" dirty="0">
              <a:solidFill>
                <a:srgbClr val="002060"/>
              </a:solidFill>
              <a:cs typeface="B Roya" pitchFamily="2" charset="-78"/>
            </a:endParaRPr>
          </a:p>
          <a:p>
            <a:pPr lvl="0" algn="r" rtl="1"/>
            <a:r>
              <a:rPr lang="fa-IR" dirty="0">
                <a:solidFill>
                  <a:srgbClr val="002060"/>
                </a:solidFill>
                <a:cs typeface="B Roya" pitchFamily="2" charset="-78"/>
              </a:rPr>
              <a:t>بررسی مجدد باید30_20 دقیقه بعد از تجویز هر نوع دارویی برای کاهش درد 15_5 دقیقه بعداز تجویز وریدی داروها، در زمان اوج اثر دارو انجام گردد.</a:t>
            </a:r>
            <a:endParaRPr lang="en-US" dirty="0">
              <a:solidFill>
                <a:srgbClr val="002060"/>
              </a:solidFill>
              <a:cs typeface="B Roya" pitchFamily="2" charset="-78"/>
            </a:endParaRPr>
          </a:p>
          <a:p>
            <a:pPr algn="r"/>
            <a:endParaRPr lang="en-US" dirty="0">
              <a:solidFill>
                <a:srgbClr val="002060"/>
              </a:solidFill>
              <a:cs typeface="B Roya" pitchFamily="2" charset="-78"/>
            </a:endParaRPr>
          </a:p>
        </p:txBody>
      </p:sp>
    </p:spTree>
    <p:extLst>
      <p:ext uri="{BB962C8B-B14F-4D97-AF65-F5344CB8AC3E}">
        <p14:creationId xmlns:p14="http://schemas.microsoft.com/office/powerpoint/2010/main" val="28107296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rtl="1"/>
            <a:r>
              <a:rPr lang="fa-IR" sz="2800" dirty="0">
                <a:solidFill>
                  <a:schemeClr val="accent1">
                    <a:lumMod val="75000"/>
                  </a:schemeClr>
                </a:solidFill>
                <a:cs typeface="B Titr" pitchFamily="2" charset="-78"/>
              </a:rPr>
              <a:t>تعیین اهداف کنترل درد</a:t>
            </a:r>
            <a:endParaRPr lang="en-US" sz="2800" dirty="0">
              <a:solidFill>
                <a:schemeClr val="accent1">
                  <a:lumMod val="75000"/>
                </a:schemeClr>
              </a:solidFill>
              <a:cs typeface="B Titr" pitchFamily="2" charset="-78"/>
            </a:endParaRPr>
          </a:p>
        </p:txBody>
      </p:sp>
      <p:sp>
        <p:nvSpPr>
          <p:cNvPr id="2" name="Content Placeholder 1"/>
          <p:cNvSpPr>
            <a:spLocks noGrp="1"/>
          </p:cNvSpPr>
          <p:nvPr>
            <p:ph idx="1"/>
          </p:nvPr>
        </p:nvSpPr>
        <p:spPr/>
        <p:txBody>
          <a:bodyPr/>
          <a:lstStyle/>
          <a:p>
            <a:pPr marL="0" indent="0" algn="r" rtl="1">
              <a:buNone/>
            </a:pPr>
            <a:endParaRPr lang="en-US" dirty="0">
              <a:solidFill>
                <a:srgbClr val="002060"/>
              </a:solidFill>
              <a:cs typeface="B Roya" pitchFamily="2" charset="-78"/>
            </a:endParaRPr>
          </a:p>
          <a:p>
            <a:pPr algn="r" rtl="1"/>
            <a:r>
              <a:rPr lang="fa-IR" dirty="0">
                <a:solidFill>
                  <a:srgbClr val="002060"/>
                </a:solidFill>
                <a:cs typeface="B Roya" pitchFamily="2" charset="-78"/>
              </a:rPr>
              <a:t>شدت درد براساس قضاوت بیمار، اثرات زیان آور مورد انتظار،دوره مدت مورد انتظار برای درد در تعیین اهداف مورد توجه قرار گیرد. مثلا هدف می تواند تامین غذای کافی و فراهم کردن خواب راحت باشد.</a:t>
            </a:r>
            <a:endParaRPr lang="en-US" dirty="0">
              <a:solidFill>
                <a:srgbClr val="002060"/>
              </a:solidFill>
              <a:cs typeface="B Roya" pitchFamily="2" charset="-78"/>
            </a:endParaRPr>
          </a:p>
          <a:p>
            <a:pPr algn="r" rtl="1"/>
            <a:r>
              <a:rPr lang="fa-IR" dirty="0">
                <a:solidFill>
                  <a:srgbClr val="002060"/>
                </a:solidFill>
                <a:cs typeface="B Roya" pitchFamily="2" charset="-78"/>
              </a:rPr>
              <a:t>برقراری ارتباط بین پرستار_ بیمار و آموزش:</a:t>
            </a:r>
            <a:endParaRPr lang="en-US" dirty="0">
              <a:solidFill>
                <a:srgbClr val="002060"/>
              </a:solidFill>
              <a:cs typeface="B Roya" pitchFamily="2" charset="-78"/>
            </a:endParaRPr>
          </a:p>
          <a:p>
            <a:pPr algn="r" rtl="1"/>
            <a:r>
              <a:rPr lang="fa-IR" dirty="0">
                <a:solidFill>
                  <a:srgbClr val="002060"/>
                </a:solidFill>
                <a:cs typeface="B Roya" pitchFamily="2" charset="-78"/>
              </a:rPr>
              <a:t>ارتباط مثبت بین پرستار_ بیمار و آموزش، کلید درمان تسکین در بیمار مبتلا به درد است. ارتباط مثبت که مشخصه آن اعتماد است،برای درمان ضروری است.</a:t>
            </a:r>
            <a:endParaRPr lang="en-US" dirty="0">
              <a:solidFill>
                <a:srgbClr val="002060"/>
              </a:solidFill>
              <a:cs typeface="B Roya" pitchFamily="2" charset="-78"/>
            </a:endParaRPr>
          </a:p>
          <a:p>
            <a:pPr algn="r"/>
            <a:endParaRPr lang="en-US" dirty="0">
              <a:solidFill>
                <a:srgbClr val="002060"/>
              </a:solidFill>
              <a:cs typeface="B Roya" pitchFamily="2" charset="-78"/>
            </a:endParaRPr>
          </a:p>
        </p:txBody>
      </p:sp>
    </p:spTree>
    <p:extLst>
      <p:ext uri="{BB962C8B-B14F-4D97-AF65-F5344CB8AC3E}">
        <p14:creationId xmlns:p14="http://schemas.microsoft.com/office/powerpoint/2010/main" val="993790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rtl="1"/>
            <a:r>
              <a:rPr lang="fa-IR" sz="2700" dirty="0">
                <a:solidFill>
                  <a:schemeClr val="accent1">
                    <a:lumMod val="75000"/>
                  </a:schemeClr>
                </a:solidFill>
                <a:cs typeface="B Titr" pitchFamily="2" charset="-78"/>
              </a:rPr>
              <a:t>فراهم کردن مراقبت جسمی:</a:t>
            </a:r>
            <a:r>
              <a:rPr lang="en-US" dirty="0">
                <a:solidFill>
                  <a:schemeClr val="accent1">
                    <a:lumMod val="75000"/>
                  </a:schemeClr>
                </a:solidFill>
                <a:cs typeface="B Roya" pitchFamily="2" charset="-78"/>
              </a:rPr>
              <a:t/>
            </a:r>
            <a:br>
              <a:rPr lang="en-US" dirty="0">
                <a:solidFill>
                  <a:schemeClr val="accent1">
                    <a:lumMod val="75000"/>
                  </a:schemeClr>
                </a:solidFill>
                <a:cs typeface="B Roya" pitchFamily="2" charset="-78"/>
              </a:rPr>
            </a:br>
            <a:endParaRPr lang="en-US" dirty="0">
              <a:solidFill>
                <a:schemeClr val="accent1">
                  <a:lumMod val="75000"/>
                </a:schemeClr>
              </a:solidFill>
            </a:endParaRPr>
          </a:p>
        </p:txBody>
      </p:sp>
      <p:sp>
        <p:nvSpPr>
          <p:cNvPr id="2" name="Content Placeholder 1"/>
          <p:cNvSpPr>
            <a:spLocks noGrp="1"/>
          </p:cNvSpPr>
          <p:nvPr>
            <p:ph idx="1"/>
          </p:nvPr>
        </p:nvSpPr>
        <p:spPr/>
        <p:txBody>
          <a:bodyPr>
            <a:normAutofit/>
          </a:bodyPr>
          <a:lstStyle/>
          <a:p>
            <a:pPr algn="r" rtl="1"/>
            <a:r>
              <a:rPr lang="fa-IR" sz="2800" dirty="0" smtClean="0">
                <a:solidFill>
                  <a:srgbClr val="002060"/>
                </a:solidFill>
                <a:cs typeface="B Roya" pitchFamily="2" charset="-78"/>
              </a:rPr>
              <a:t>این </a:t>
            </a:r>
            <a:r>
              <a:rPr lang="fa-IR" sz="2800" dirty="0">
                <a:solidFill>
                  <a:srgbClr val="002060"/>
                </a:solidFill>
                <a:cs typeface="B Roya" pitchFamily="2" charset="-78"/>
              </a:rPr>
              <a:t>مراقبت ها فرصتی را برای انجام بررسی کامل مسایلی که در ایجاد ناراحتی و درد بیمار موثر هستند فراهم می کند.</a:t>
            </a:r>
            <a:endParaRPr lang="en-US" sz="2800" dirty="0">
              <a:solidFill>
                <a:srgbClr val="002060"/>
              </a:solidFill>
              <a:cs typeface="B Roya" pitchFamily="2" charset="-78"/>
            </a:endParaRPr>
          </a:p>
          <a:p>
            <a:pPr marL="0" indent="0" algn="r">
              <a:buNone/>
            </a:pPr>
            <a:endParaRPr lang="en-US" sz="2000" dirty="0">
              <a:solidFill>
                <a:srgbClr val="002060"/>
              </a:solidFill>
              <a:cs typeface="B Roya" pitchFamily="2" charset="-78"/>
            </a:endParaRPr>
          </a:p>
        </p:txBody>
      </p:sp>
    </p:spTree>
    <p:extLst>
      <p:ext uri="{BB962C8B-B14F-4D97-AF65-F5344CB8AC3E}">
        <p14:creationId xmlns:p14="http://schemas.microsoft.com/office/powerpoint/2010/main" val="17640632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rtl="1"/>
            <a:r>
              <a:rPr lang="fa-IR" sz="2700" dirty="0">
                <a:solidFill>
                  <a:schemeClr val="accent1">
                    <a:lumMod val="75000"/>
                  </a:schemeClr>
                </a:solidFill>
                <a:cs typeface="B Titr" pitchFamily="2" charset="-78"/>
              </a:rPr>
              <a:t>نکات مهم در مورد درد:</a:t>
            </a:r>
            <a:r>
              <a:rPr lang="en-US" dirty="0">
                <a:solidFill>
                  <a:srgbClr val="002060"/>
                </a:solidFill>
                <a:cs typeface="B Roya" pitchFamily="2" charset="-78"/>
              </a:rPr>
              <a:t/>
            </a:r>
            <a:br>
              <a:rPr lang="en-US" dirty="0">
                <a:solidFill>
                  <a:srgbClr val="002060"/>
                </a:solidFill>
                <a:cs typeface="B Roya" pitchFamily="2" charset="-78"/>
              </a:rPr>
            </a:br>
            <a:endParaRPr lang="en-US" dirty="0"/>
          </a:p>
        </p:txBody>
      </p:sp>
      <p:sp>
        <p:nvSpPr>
          <p:cNvPr id="2" name="Content Placeholder 1"/>
          <p:cNvSpPr>
            <a:spLocks noGrp="1"/>
          </p:cNvSpPr>
          <p:nvPr>
            <p:ph idx="1"/>
          </p:nvPr>
        </p:nvSpPr>
        <p:spPr/>
        <p:txBody>
          <a:bodyPr>
            <a:normAutofit fontScale="85000" lnSpcReduction="10000"/>
          </a:bodyPr>
          <a:lstStyle/>
          <a:p>
            <a:pPr lvl="0" algn="r" rtl="1"/>
            <a:r>
              <a:rPr lang="fa-IR" dirty="0" smtClean="0">
                <a:solidFill>
                  <a:srgbClr val="002060"/>
                </a:solidFill>
                <a:cs typeface="B Roya" pitchFamily="2" charset="-78"/>
              </a:rPr>
              <a:t>تنها </a:t>
            </a:r>
            <a:r>
              <a:rPr lang="fa-IR" dirty="0">
                <a:solidFill>
                  <a:srgbClr val="002060"/>
                </a:solidFill>
                <a:cs typeface="B Roya" pitchFamily="2" charset="-78"/>
              </a:rPr>
              <a:t>بیمار میتواند سطح دیسترس درد را قضاوت کند.</a:t>
            </a:r>
            <a:endParaRPr lang="en-US" dirty="0">
              <a:solidFill>
                <a:srgbClr val="002060"/>
              </a:solidFill>
              <a:cs typeface="B Roya" pitchFamily="2" charset="-78"/>
            </a:endParaRPr>
          </a:p>
          <a:p>
            <a:pPr lvl="0" algn="r" rtl="1"/>
            <a:r>
              <a:rPr lang="fa-IR" dirty="0">
                <a:solidFill>
                  <a:srgbClr val="002060"/>
                </a:solidFill>
                <a:cs typeface="B Roya" pitchFamily="2" charset="-78"/>
              </a:rPr>
              <a:t>بهتر است ضد درد به صورت روتین تجویز شود تا سطح درد کم  حفظ   شود.</a:t>
            </a:r>
            <a:endParaRPr lang="en-US" dirty="0">
              <a:solidFill>
                <a:srgbClr val="002060"/>
              </a:solidFill>
              <a:cs typeface="B Roya" pitchFamily="2" charset="-78"/>
            </a:endParaRPr>
          </a:p>
          <a:p>
            <a:pPr lvl="0" algn="r" rtl="1"/>
            <a:r>
              <a:rPr lang="fa-IR" dirty="0">
                <a:solidFill>
                  <a:srgbClr val="002060"/>
                </a:solidFill>
                <a:cs typeface="B Roya" pitchFamily="2" charset="-78"/>
              </a:rPr>
              <a:t>درد با منبع روانی به همان اندازه دردبا منشاء فیزیولوژیک واقعی است.</a:t>
            </a:r>
            <a:endParaRPr lang="en-US" dirty="0">
              <a:solidFill>
                <a:srgbClr val="002060"/>
              </a:solidFill>
              <a:cs typeface="B Roya" pitchFamily="2" charset="-78"/>
            </a:endParaRPr>
          </a:p>
          <a:p>
            <a:pPr lvl="0" algn="r" rtl="1"/>
            <a:r>
              <a:rPr lang="fa-IR" dirty="0">
                <a:solidFill>
                  <a:srgbClr val="002060"/>
                </a:solidFill>
                <a:cs typeface="B Roya" pitchFamily="2" charset="-78"/>
              </a:rPr>
              <a:t>تمام بیماران دارای سیستم عصبی سالم، درد را تجربه می کنند و سن عامل تعیین کننده درد نیست اما می تواند بربیان درد اثر بگذارد.</a:t>
            </a:r>
            <a:endParaRPr lang="en-US" dirty="0">
              <a:solidFill>
                <a:srgbClr val="002060"/>
              </a:solidFill>
              <a:cs typeface="B Roya" pitchFamily="2" charset="-78"/>
            </a:endParaRPr>
          </a:p>
          <a:p>
            <a:pPr lvl="0" algn="r" rtl="1"/>
            <a:r>
              <a:rPr lang="fa-IR" dirty="0">
                <a:solidFill>
                  <a:srgbClr val="002060"/>
                </a:solidFill>
                <a:cs typeface="B Roya" pitchFamily="2" charset="-78"/>
              </a:rPr>
              <a:t>درد به همراه پیری نمی آید مگر اینکه یک فرایند بیماری یا نا توانی وجود داشته باشد.</a:t>
            </a:r>
            <a:endParaRPr lang="en-US" dirty="0">
              <a:solidFill>
                <a:srgbClr val="002060"/>
              </a:solidFill>
              <a:cs typeface="B Roya" pitchFamily="2" charset="-78"/>
            </a:endParaRPr>
          </a:p>
          <a:p>
            <a:pPr lvl="0" algn="r" rtl="1"/>
            <a:r>
              <a:rPr lang="fa-IR" dirty="0">
                <a:solidFill>
                  <a:srgbClr val="002060"/>
                </a:solidFill>
                <a:cs typeface="B Roya" pitchFamily="2" charset="-78"/>
              </a:rPr>
              <a:t>اعمال نفوذ در تعاریف شخصی اعتقادات فرهنگی و ارزشهای درد افراد کاری ناپسند است.اجازه دهید که بیمار خودش به شما بگوید که درد چه معنایی دارد.</a:t>
            </a:r>
            <a:endParaRPr lang="en-US" dirty="0">
              <a:solidFill>
                <a:srgbClr val="002060"/>
              </a:solidFill>
              <a:cs typeface="B Roya" pitchFamily="2" charset="-78"/>
            </a:endParaRPr>
          </a:p>
          <a:p>
            <a:pPr lvl="0" algn="r" rtl="1"/>
            <a:r>
              <a:rPr lang="fa-IR" dirty="0">
                <a:solidFill>
                  <a:srgbClr val="002060"/>
                </a:solidFill>
                <a:cs typeface="B Roya" pitchFamily="2" charset="-78"/>
              </a:rPr>
              <a:t>فکر نکنید بیمارانی که صحبت نمی کنند درد ندارند،برای بیان درد خوب مشاهده کنید و اگر درمورد درد مطمئن نیستید برای درمان درد آنها با داروهای خفیف شروع کنید.</a:t>
            </a:r>
            <a:endParaRPr lang="en-US" dirty="0">
              <a:solidFill>
                <a:srgbClr val="002060"/>
              </a:solidFill>
              <a:cs typeface="B Roya" pitchFamily="2" charset="-78"/>
            </a:endParaRPr>
          </a:p>
          <a:p>
            <a:pPr lvl="0" algn="r" rtl="1"/>
            <a:r>
              <a:rPr lang="fa-IR" dirty="0">
                <a:solidFill>
                  <a:srgbClr val="002060"/>
                </a:solidFill>
                <a:cs typeface="B Roya" pitchFamily="2" charset="-78"/>
              </a:rPr>
              <a:t>مهمترین و تنها شاخص شدت درد، گزارش مشخص بیمار از درد است.</a:t>
            </a:r>
            <a:endParaRPr lang="en-US" dirty="0">
              <a:solidFill>
                <a:srgbClr val="002060"/>
              </a:solidFill>
              <a:cs typeface="B Roya" pitchFamily="2" charset="-78"/>
            </a:endParaRPr>
          </a:p>
          <a:p>
            <a:pPr lvl="0" algn="r" rtl="1"/>
            <a:r>
              <a:rPr lang="fa-IR" dirty="0">
                <a:solidFill>
                  <a:srgbClr val="002060"/>
                </a:solidFill>
                <a:cs typeface="B Roya" pitchFamily="2" charset="-78"/>
              </a:rPr>
              <a:t>خصوصیات درد هر بیمار ممکن است از فردی به فرد دیگر متفاوت باشد.</a:t>
            </a:r>
            <a:endParaRPr lang="en-US" dirty="0">
              <a:solidFill>
                <a:srgbClr val="002060"/>
              </a:solidFill>
              <a:cs typeface="B Roya" pitchFamily="2" charset="-78"/>
            </a:endParaRPr>
          </a:p>
          <a:p>
            <a:pPr algn="r"/>
            <a:endParaRPr lang="en-US" dirty="0">
              <a:solidFill>
                <a:srgbClr val="002060"/>
              </a:solidFill>
              <a:cs typeface="B Roya" pitchFamily="2" charset="-78"/>
            </a:endParaRPr>
          </a:p>
        </p:txBody>
      </p:sp>
    </p:spTree>
    <p:extLst>
      <p:ext uri="{BB962C8B-B14F-4D97-AF65-F5344CB8AC3E}">
        <p14:creationId xmlns:p14="http://schemas.microsoft.com/office/powerpoint/2010/main" val="4109347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404664"/>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sz="4900" b="1" spc="50" dirty="0">
                <a:ln w="11430"/>
                <a:effectLst>
                  <a:outerShdw blurRad="76200" dist="50800" dir="5400000" algn="tl" rotWithShape="0">
                    <a:srgbClr val="000000">
                      <a:alpha val="65000"/>
                    </a:srgbClr>
                  </a:outerShdw>
                </a:effectLst>
                <a:cs typeface="B Titr" pitchFamily="2" charset="-78"/>
              </a:rPr>
              <a:t>تنظیم کننده های </a:t>
            </a:r>
            <a:r>
              <a:rPr lang="fa-IR" sz="4900" b="1" spc="50" dirty="0" smtClean="0">
                <a:ln w="11430"/>
                <a:effectLst>
                  <a:outerShdw blurRad="76200" dist="50800" dir="5400000" algn="tl" rotWithShape="0">
                    <a:srgbClr val="000000">
                      <a:alpha val="65000"/>
                    </a:srgbClr>
                  </a:outerShdw>
                </a:effectLst>
                <a:cs typeface="B Titr" pitchFamily="2" charset="-78"/>
              </a:rPr>
              <a:t>عصبی</a:t>
            </a:r>
            <a:endParaRPr lang="en-US" b="1" spc="50" dirty="0">
              <a:ln w="11430"/>
              <a:effectLst>
                <a:outerShdw blurRad="76200" dist="50800" dir="5400000" algn="tl" rotWithShape="0">
                  <a:srgbClr val="000000">
                    <a:alpha val="65000"/>
                  </a:srgbClr>
                </a:outerShdw>
              </a:effectLst>
            </a:endParaRPr>
          </a:p>
        </p:txBody>
      </p:sp>
      <p:sp>
        <p:nvSpPr>
          <p:cNvPr id="2" name="Content Placeholder 1"/>
          <p:cNvSpPr>
            <a:spLocks noGrp="1"/>
          </p:cNvSpPr>
          <p:nvPr>
            <p:ph idx="1"/>
          </p:nvPr>
        </p:nvSpPr>
        <p:spPr/>
        <p:txBody>
          <a:bodyPr>
            <a:normAutofit/>
          </a:bodyPr>
          <a:lstStyle/>
          <a:p>
            <a:pPr algn="r" rtl="1">
              <a:buFont typeface="Wingdings" pitchFamily="2" charset="2"/>
              <a:buChar char="v"/>
            </a:pPr>
            <a:r>
              <a:rPr lang="fa-IR" sz="2400" dirty="0">
                <a:solidFill>
                  <a:srgbClr val="002060"/>
                </a:solidFill>
                <a:cs typeface="B Titr" pitchFamily="2" charset="-78"/>
              </a:rPr>
              <a:t>مواد موثر بر انتقال محرک عصبی مانند:</a:t>
            </a:r>
            <a:endParaRPr lang="en-US" sz="2400" dirty="0">
              <a:solidFill>
                <a:srgbClr val="002060"/>
              </a:solidFill>
              <a:cs typeface="B Titr" pitchFamily="2" charset="-78"/>
            </a:endParaRPr>
          </a:p>
          <a:p>
            <a:pPr marL="452628" indent="-342900" algn="r" rtl="1">
              <a:buFont typeface="Wingdings" pitchFamily="2" charset="2"/>
              <a:buChar char="§"/>
            </a:pPr>
            <a:r>
              <a:rPr lang="fa-IR" sz="2800" b="1" dirty="0">
                <a:solidFill>
                  <a:srgbClr val="002060"/>
                </a:solidFill>
                <a:latin typeface="Arial" pitchFamily="34" charset="0"/>
                <a:cs typeface="B Roya" pitchFamily="2" charset="-78"/>
              </a:rPr>
              <a:t>هیستامین-برادی کینین- استیل کولین</a:t>
            </a:r>
            <a:r>
              <a:rPr lang="en-US" sz="2800" b="1" dirty="0">
                <a:solidFill>
                  <a:srgbClr val="002060"/>
                </a:solidFill>
                <a:latin typeface="Arial" pitchFamily="34" charset="0"/>
                <a:cs typeface="B Roya" pitchFamily="2" charset="-78"/>
              </a:rPr>
              <a:t> </a:t>
            </a:r>
            <a:r>
              <a:rPr lang="fa-IR" sz="2800" b="1" dirty="0">
                <a:solidFill>
                  <a:srgbClr val="002060"/>
                </a:solidFill>
                <a:latin typeface="Arial" pitchFamily="34" charset="0"/>
                <a:cs typeface="B Roya" pitchFamily="2" charset="-78"/>
              </a:rPr>
              <a:t>و ماده </a:t>
            </a:r>
            <a:r>
              <a:rPr lang="en-US" sz="2800" b="1" dirty="0">
                <a:solidFill>
                  <a:srgbClr val="002060"/>
                </a:solidFill>
                <a:latin typeface="Arial" pitchFamily="34" charset="0"/>
                <a:cs typeface="B Roya" pitchFamily="2" charset="-78"/>
              </a:rPr>
              <a:t>P</a:t>
            </a:r>
          </a:p>
          <a:p>
            <a:pPr marL="452628" indent="-342900" algn="r" rtl="1">
              <a:buFont typeface="Wingdings" pitchFamily="2" charset="2"/>
              <a:buChar char="§"/>
            </a:pPr>
            <a:r>
              <a:rPr lang="fa-IR" sz="2800" b="1" dirty="0">
                <a:solidFill>
                  <a:srgbClr val="002060"/>
                </a:solidFill>
                <a:latin typeface="Arial" pitchFamily="34" charset="0"/>
                <a:cs typeface="B Roya" pitchFamily="2" charset="-78"/>
              </a:rPr>
              <a:t> انتقال ودرک حس درد را افزایش میدهند.</a:t>
            </a:r>
          </a:p>
          <a:p>
            <a:pPr algn="r" rtl="1"/>
            <a:endParaRPr lang="en-US" sz="2400" dirty="0">
              <a:solidFill>
                <a:schemeClr val="bg2">
                  <a:lumMod val="10000"/>
                </a:schemeClr>
              </a:solidFill>
            </a:endParaRPr>
          </a:p>
          <a:p>
            <a:pPr algn="r" rtl="1">
              <a:buFont typeface="Wingdings" pitchFamily="2" charset="2"/>
              <a:buChar char="v"/>
            </a:pPr>
            <a:r>
              <a:rPr lang="fa-IR" sz="2400" dirty="0">
                <a:solidFill>
                  <a:srgbClr val="002060"/>
                </a:solidFill>
                <a:cs typeface="B Titr" pitchFamily="2" charset="-78"/>
              </a:rPr>
              <a:t>تعدیل کننده های عصبی مانند:</a:t>
            </a:r>
          </a:p>
          <a:p>
            <a:pPr marL="452628" indent="-342900" algn="r" rtl="1">
              <a:buFont typeface="Wingdings" pitchFamily="2" charset="2"/>
              <a:buChar char="§"/>
            </a:pPr>
            <a:r>
              <a:rPr lang="fa-IR" sz="2800" b="1" dirty="0">
                <a:solidFill>
                  <a:srgbClr val="002060"/>
                </a:solidFill>
                <a:cs typeface="B Roya" pitchFamily="2" charset="-78"/>
              </a:rPr>
              <a:t> آندروفین ها و آنکفالین ها </a:t>
            </a:r>
          </a:p>
          <a:p>
            <a:pPr marL="452628" indent="-342900" algn="r" rtl="1">
              <a:buFont typeface="Wingdings" pitchFamily="2" charset="2"/>
              <a:buChar char="§"/>
            </a:pPr>
            <a:r>
              <a:rPr lang="fa-IR" sz="2800" b="1" dirty="0">
                <a:solidFill>
                  <a:srgbClr val="002060"/>
                </a:solidFill>
                <a:latin typeface="Arial" pitchFamily="34" charset="0"/>
                <a:cs typeface="B Roya" pitchFamily="2" charset="-78"/>
              </a:rPr>
              <a:t>انتقال ودرک حس درد را کاهش میدهند</a:t>
            </a:r>
            <a:endParaRPr lang="fa-IR" sz="2800" b="1" dirty="0">
              <a:solidFill>
                <a:srgbClr val="002060"/>
              </a:solidFill>
              <a:cs typeface="B Roya" pitchFamily="2" charset="-78"/>
            </a:endParaRPr>
          </a:p>
          <a:p>
            <a:pPr marL="109728" indent="0" algn="r" rtl="1">
              <a:buNone/>
            </a:pP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17036"/>
          <a:stretch/>
        </p:blipFill>
        <p:spPr>
          <a:xfrm>
            <a:off x="0" y="2384884"/>
            <a:ext cx="2163387" cy="2088232"/>
          </a:xfrm>
          <a:prstGeom prst="rect">
            <a:avLst/>
          </a:prstGeom>
        </p:spPr>
      </p:pic>
    </p:spTree>
    <p:extLst>
      <p:ext uri="{BB962C8B-B14F-4D97-AF65-F5344CB8AC3E}">
        <p14:creationId xmlns:p14="http://schemas.microsoft.com/office/powerpoint/2010/main" val="9953027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rtl="1"/>
            <a:r>
              <a:rPr lang="fa-IR" sz="2400" dirty="0" smtClean="0">
                <a:solidFill>
                  <a:schemeClr val="accent1">
                    <a:lumMod val="75000"/>
                  </a:schemeClr>
                </a:solidFill>
                <a:cs typeface="B Titr" pitchFamily="2" charset="-78"/>
              </a:rPr>
              <a:t>ملاحظات پرستاری</a:t>
            </a:r>
            <a:endParaRPr lang="en-US" sz="2400" dirty="0">
              <a:solidFill>
                <a:schemeClr val="accent1">
                  <a:lumMod val="75000"/>
                </a:schemeClr>
              </a:solidFill>
              <a:cs typeface="B Titr" pitchFamily="2" charset="-78"/>
            </a:endParaRPr>
          </a:p>
        </p:txBody>
      </p:sp>
      <p:sp>
        <p:nvSpPr>
          <p:cNvPr id="2" name="Content Placeholder 1"/>
          <p:cNvSpPr>
            <a:spLocks noGrp="1"/>
          </p:cNvSpPr>
          <p:nvPr>
            <p:ph idx="1"/>
          </p:nvPr>
        </p:nvSpPr>
        <p:spPr/>
        <p:txBody>
          <a:bodyPr>
            <a:normAutofit lnSpcReduction="10000"/>
          </a:bodyPr>
          <a:lstStyle/>
          <a:p>
            <a:pPr algn="r" rtl="1"/>
            <a:r>
              <a:rPr lang="fa-IR" dirty="0" smtClean="0">
                <a:solidFill>
                  <a:srgbClr val="002060"/>
                </a:solidFill>
                <a:cs typeface="B Roya" pitchFamily="2" charset="-78"/>
              </a:rPr>
              <a:t>اطمینان </a:t>
            </a:r>
            <a:r>
              <a:rPr lang="fa-IR" dirty="0">
                <a:solidFill>
                  <a:srgbClr val="002060"/>
                </a:solidFill>
                <a:cs typeface="B Roya" pitchFamily="2" charset="-78"/>
              </a:rPr>
              <a:t>دادن به کمک درتسکین دردبیمار.</a:t>
            </a:r>
            <a:endParaRPr lang="en-US" dirty="0">
              <a:solidFill>
                <a:srgbClr val="002060"/>
              </a:solidFill>
              <a:cs typeface="B Roya" pitchFamily="2" charset="-78"/>
            </a:endParaRPr>
          </a:p>
          <a:p>
            <a:pPr lvl="0" algn="r" rtl="1"/>
            <a:r>
              <a:rPr lang="fa-IR" dirty="0">
                <a:solidFill>
                  <a:srgbClr val="002060"/>
                </a:solidFill>
                <a:cs typeface="B Roya" pitchFamily="2" charset="-78"/>
              </a:rPr>
              <a:t>بررسی درد برای تعیین شدت درد.</a:t>
            </a:r>
            <a:endParaRPr lang="en-US" dirty="0">
              <a:solidFill>
                <a:srgbClr val="002060"/>
              </a:solidFill>
              <a:cs typeface="B Roya" pitchFamily="2" charset="-78"/>
            </a:endParaRPr>
          </a:p>
          <a:p>
            <a:pPr lvl="0" algn="r" rtl="1"/>
            <a:r>
              <a:rPr lang="fa-IR" dirty="0">
                <a:solidFill>
                  <a:srgbClr val="002060"/>
                </a:solidFill>
                <a:cs typeface="B Roya" pitchFamily="2" charset="-78"/>
              </a:rPr>
              <a:t>بررسی و ثبت درد و ویژگی آن محل، کیفیت؛ دفعات  ،طول مدت.</a:t>
            </a:r>
            <a:endParaRPr lang="en-US" dirty="0">
              <a:solidFill>
                <a:srgbClr val="002060"/>
              </a:solidFill>
              <a:cs typeface="B Roya" pitchFamily="2" charset="-78"/>
            </a:endParaRPr>
          </a:p>
          <a:p>
            <a:pPr lvl="0" algn="r" rtl="1"/>
            <a:r>
              <a:rPr lang="fa-IR" dirty="0">
                <a:solidFill>
                  <a:srgbClr val="002060"/>
                </a:solidFill>
                <a:cs typeface="B Roya" pitchFamily="2" charset="-78"/>
              </a:rPr>
              <a:t>بررسی شدت درد در پرونده.</a:t>
            </a:r>
            <a:endParaRPr lang="en-US" dirty="0">
              <a:solidFill>
                <a:srgbClr val="002060"/>
              </a:solidFill>
              <a:cs typeface="B Roya" pitchFamily="2" charset="-78"/>
            </a:endParaRPr>
          </a:p>
          <a:p>
            <a:pPr lvl="0" algn="r" rtl="1"/>
            <a:r>
              <a:rPr lang="fa-IR" dirty="0">
                <a:solidFill>
                  <a:srgbClr val="002060"/>
                </a:solidFill>
                <a:cs typeface="B Roya" pitchFamily="2" charset="-78"/>
              </a:rPr>
              <a:t>در صورت نیاز تهیه داروی اضافی برای بیمار.</a:t>
            </a:r>
            <a:endParaRPr lang="en-US" dirty="0">
              <a:solidFill>
                <a:srgbClr val="002060"/>
              </a:solidFill>
              <a:cs typeface="B Roya" pitchFamily="2" charset="-78"/>
            </a:endParaRPr>
          </a:p>
          <a:p>
            <a:pPr lvl="0" algn="r" rtl="1"/>
            <a:r>
              <a:rPr lang="fa-IR" dirty="0">
                <a:solidFill>
                  <a:srgbClr val="002060"/>
                </a:solidFill>
                <a:cs typeface="B Roya" pitchFamily="2" charset="-78"/>
              </a:rPr>
              <a:t>شناسایی و تشویق بیماربه استفاده از روشهایی که در گذشته برای تسکین درد موثر موثر بوده اند.</a:t>
            </a:r>
            <a:endParaRPr lang="en-US" dirty="0">
              <a:solidFill>
                <a:srgbClr val="002060"/>
              </a:solidFill>
              <a:cs typeface="B Roya" pitchFamily="2" charset="-78"/>
            </a:endParaRPr>
          </a:p>
          <a:p>
            <a:pPr lvl="0" algn="r" rtl="1"/>
            <a:r>
              <a:rPr lang="fa-IR" dirty="0">
                <a:solidFill>
                  <a:srgbClr val="002060"/>
                </a:solidFill>
                <a:cs typeface="B Roya" pitchFamily="2" charset="-78"/>
              </a:rPr>
              <a:t>آموزش استراتژی  اضافی برای تسکین درد به بیمار: انحراف فکر،آزاد سازی، و تحریک پوستی.</a:t>
            </a:r>
            <a:endParaRPr lang="en-US" dirty="0">
              <a:solidFill>
                <a:srgbClr val="002060"/>
              </a:solidFill>
              <a:cs typeface="B Roya" pitchFamily="2" charset="-78"/>
            </a:endParaRPr>
          </a:p>
          <a:p>
            <a:pPr lvl="0" algn="r" rtl="1"/>
            <a:r>
              <a:rPr lang="fa-IR" dirty="0">
                <a:solidFill>
                  <a:srgbClr val="002060"/>
                </a:solidFill>
                <a:cs typeface="B Roya" pitchFamily="2" charset="-78"/>
              </a:rPr>
              <a:t>آموزش در مورد عوارض جانبی مسکن ها.</a:t>
            </a:r>
            <a:endParaRPr lang="en-US" dirty="0">
              <a:solidFill>
                <a:srgbClr val="002060"/>
              </a:solidFill>
              <a:cs typeface="B Roya" pitchFamily="2" charset="-78"/>
            </a:endParaRPr>
          </a:p>
          <a:p>
            <a:pPr algn="r"/>
            <a:endParaRPr lang="en-US" dirty="0">
              <a:solidFill>
                <a:srgbClr val="002060"/>
              </a:solidFill>
              <a:cs typeface="B Roya" pitchFamily="2" charset="-78"/>
            </a:endParaRPr>
          </a:p>
        </p:txBody>
      </p:sp>
    </p:spTree>
    <p:extLst>
      <p:ext uri="{BB962C8B-B14F-4D97-AF65-F5344CB8AC3E}">
        <p14:creationId xmlns:p14="http://schemas.microsoft.com/office/powerpoint/2010/main" val="23723643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3426"/>
            <a:ext cx="8229600" cy="5251174"/>
          </a:xfrm>
        </p:spPr>
        <p:txBody>
          <a:bodyPr/>
          <a:lstStyle/>
          <a:p>
            <a:pPr marL="0" indent="0" algn="ctr">
              <a:buNone/>
            </a:pPr>
            <a:r>
              <a:rPr lang="fa-IR" b="1" dirty="0" smtClean="0"/>
              <a:t>تهیه و تنظیم : واحد آموزش و ارتقاء سلامت</a:t>
            </a:r>
          </a:p>
          <a:p>
            <a:pPr marL="0" indent="0" algn="ctr">
              <a:buNone/>
            </a:pPr>
            <a:r>
              <a:rPr lang="fa-IR" b="1" dirty="0" smtClean="0"/>
              <a:t>آذر 96 </a:t>
            </a:r>
          </a:p>
          <a:p>
            <a:pPr marL="0" indent="0" algn="ctr">
              <a:buNone/>
            </a:pPr>
            <a:endParaRPr lang="en-US" b="1" dirty="0"/>
          </a:p>
        </p:txBody>
      </p:sp>
      <p:pic>
        <p:nvPicPr>
          <p:cNvPr id="2050" name="Picture 2" descr="C:\Users\s.amozesh\Desktop\کارهای در حال انجام\دانلودها\images (6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65" y="2132856"/>
            <a:ext cx="6860435"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9560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528" y="548680"/>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sz="5400" b="1" spc="50" dirty="0">
                <a:ln w="11430"/>
                <a:effectLst>
                  <a:outerShdw blurRad="76200" dist="50800" dir="5400000" algn="tl" rotWithShape="0">
                    <a:srgbClr val="000000">
                      <a:alpha val="65000"/>
                    </a:srgbClr>
                  </a:outerShdw>
                </a:effectLst>
                <a:cs typeface="B Titr" pitchFamily="2" charset="-78"/>
              </a:rPr>
              <a:t>انواع </a:t>
            </a:r>
            <a:r>
              <a:rPr lang="fa-IR" sz="5400" b="1" spc="50" dirty="0" smtClean="0">
                <a:ln w="11430"/>
                <a:effectLst>
                  <a:outerShdw blurRad="76200" dist="50800" dir="5400000" algn="tl" rotWithShape="0">
                    <a:srgbClr val="000000">
                      <a:alpha val="65000"/>
                    </a:srgbClr>
                  </a:outerShdw>
                </a:effectLst>
                <a:cs typeface="B Titr" pitchFamily="2" charset="-78"/>
              </a:rPr>
              <a:t>درد</a:t>
            </a:r>
            <a:endParaRPr lang="en-US" sz="5400" b="1" spc="50" dirty="0">
              <a:ln w="11430"/>
              <a:effectLst>
                <a:outerShdw blurRad="76200" dist="50800" dir="5400000" algn="tl" rotWithShape="0">
                  <a:srgbClr val="000000">
                    <a:alpha val="65000"/>
                  </a:srgbClr>
                </a:outerShdw>
              </a:effectLst>
              <a:cs typeface="B Titr" pitchFamily="2" charset="-78"/>
            </a:endParaRPr>
          </a:p>
        </p:txBody>
      </p:sp>
      <p:sp>
        <p:nvSpPr>
          <p:cNvPr id="2" name="Content Placeholder 1"/>
          <p:cNvSpPr>
            <a:spLocks noGrp="1"/>
          </p:cNvSpPr>
          <p:nvPr>
            <p:ph idx="1"/>
          </p:nvPr>
        </p:nvSpPr>
        <p:spPr/>
        <p:txBody>
          <a:bodyPr/>
          <a:lstStyle/>
          <a:p>
            <a:pPr algn="r" rtl="1">
              <a:lnSpc>
                <a:spcPct val="150000"/>
              </a:lnSpc>
              <a:buFont typeface="Wingdings" pitchFamily="2" charset="2"/>
              <a:buChar char="v"/>
            </a:pPr>
            <a:r>
              <a:rPr lang="fa-IR" sz="2800" dirty="0">
                <a:solidFill>
                  <a:srgbClr val="002060"/>
                </a:solidFill>
                <a:cs typeface="B Titr" pitchFamily="2" charset="-78"/>
              </a:rPr>
              <a:t>از لحاظ مدت دوام</a:t>
            </a:r>
            <a:r>
              <a:rPr lang="fa-IR" sz="2800" dirty="0">
                <a:solidFill>
                  <a:srgbClr val="002060"/>
                </a:solidFill>
              </a:rPr>
              <a:t>:</a:t>
            </a:r>
            <a:r>
              <a:rPr lang="fa-IR" sz="3200" b="1" dirty="0">
                <a:solidFill>
                  <a:srgbClr val="002060"/>
                </a:solidFill>
                <a:cs typeface="B Roya" pitchFamily="2" charset="-78"/>
              </a:rPr>
              <a:t>درد حاد و مزمن</a:t>
            </a:r>
          </a:p>
          <a:p>
            <a:pPr algn="r" rtl="1">
              <a:lnSpc>
                <a:spcPct val="150000"/>
              </a:lnSpc>
              <a:buFont typeface="Wingdings" pitchFamily="2" charset="2"/>
              <a:buChar char="v"/>
            </a:pPr>
            <a:r>
              <a:rPr lang="fa-IR" sz="2800" dirty="0">
                <a:solidFill>
                  <a:srgbClr val="002060"/>
                </a:solidFill>
                <a:cs typeface="B Titr" pitchFamily="2" charset="-78"/>
              </a:rPr>
              <a:t>از نظر کیفیت</a:t>
            </a:r>
            <a:r>
              <a:rPr lang="fa-IR" sz="2800" dirty="0">
                <a:solidFill>
                  <a:srgbClr val="002060"/>
                </a:solidFill>
              </a:rPr>
              <a:t>:</a:t>
            </a:r>
            <a:r>
              <a:rPr lang="fa-IR" sz="3600" b="1" dirty="0">
                <a:solidFill>
                  <a:srgbClr val="002060"/>
                </a:solidFill>
                <a:cs typeface="B Roya" pitchFamily="2" charset="-78"/>
              </a:rPr>
              <a:t>درد تیز-مبهم - منتشر- انتقالی</a:t>
            </a:r>
          </a:p>
          <a:p>
            <a:pPr algn="r" rtl="1">
              <a:lnSpc>
                <a:spcPct val="150000"/>
              </a:lnSpc>
              <a:buFont typeface="Wingdings" pitchFamily="2" charset="2"/>
              <a:buChar char="v"/>
            </a:pPr>
            <a:r>
              <a:rPr lang="fa-IR" sz="2800" dirty="0">
                <a:solidFill>
                  <a:srgbClr val="002060"/>
                </a:solidFill>
                <a:cs typeface="B Titr" pitchFamily="2" charset="-78"/>
              </a:rPr>
              <a:t>از نظر شدت: </a:t>
            </a:r>
            <a:r>
              <a:rPr lang="fa-IR" sz="3600" b="1" dirty="0">
                <a:solidFill>
                  <a:srgbClr val="002060"/>
                </a:solidFill>
                <a:cs typeface="B Roya" pitchFamily="2" charset="-78"/>
              </a:rPr>
              <a:t>خفیف- متوسط -شدید</a:t>
            </a:r>
          </a:p>
          <a:p>
            <a:pPr algn="r" rtl="1">
              <a:lnSpc>
                <a:spcPct val="150000"/>
              </a:lnSpc>
              <a:buFont typeface="Wingdings" pitchFamily="2" charset="2"/>
              <a:buChar char="v"/>
            </a:pPr>
            <a:r>
              <a:rPr lang="fa-IR" sz="2800" dirty="0">
                <a:solidFill>
                  <a:srgbClr val="002060"/>
                </a:solidFill>
                <a:cs typeface="B Titr" pitchFamily="2" charset="-78"/>
              </a:rPr>
              <a:t>از نظر دوره</a:t>
            </a:r>
            <a:r>
              <a:rPr lang="fa-IR" sz="2800" dirty="0">
                <a:solidFill>
                  <a:srgbClr val="002060"/>
                </a:solidFill>
              </a:rPr>
              <a:t>:</a:t>
            </a:r>
            <a:r>
              <a:rPr lang="fa-IR" sz="3600" b="1" dirty="0">
                <a:solidFill>
                  <a:srgbClr val="002060"/>
                </a:solidFill>
                <a:cs typeface="B Roya" pitchFamily="2" charset="-78"/>
              </a:rPr>
              <a:t>مداوم – متناوب- گذرا</a:t>
            </a:r>
            <a:endParaRPr lang="en-US" sz="3600" b="1" dirty="0">
              <a:solidFill>
                <a:srgbClr val="002060"/>
              </a:solidFill>
              <a:cs typeface="B Roya" pitchFamily="2" charset="-78"/>
            </a:endParaRPr>
          </a:p>
          <a:p>
            <a:endParaRPr lang="en-US" dirty="0"/>
          </a:p>
        </p:txBody>
      </p:sp>
      <p:pic>
        <p:nvPicPr>
          <p:cNvPr id="4" name="Picture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99448" y="3861048"/>
            <a:ext cx="2857500" cy="2857500"/>
          </a:xfrm>
          <a:prstGeom prst="rect">
            <a:avLst/>
          </a:prstGeom>
        </p:spPr>
      </p:pic>
    </p:spTree>
    <p:extLst>
      <p:ext uri="{BB962C8B-B14F-4D97-AF65-F5344CB8AC3E}">
        <p14:creationId xmlns:p14="http://schemas.microsoft.com/office/powerpoint/2010/main" val="468071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528" y="404664"/>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sz="4400" b="1" spc="50" dirty="0">
                <a:ln w="11430"/>
                <a:effectLst>
                  <a:outerShdw blurRad="76200" dist="50800" dir="5400000" algn="tl" rotWithShape="0">
                    <a:srgbClr val="000000">
                      <a:alpha val="65000"/>
                    </a:srgbClr>
                  </a:outerShdw>
                </a:effectLst>
                <a:cs typeface="B Titr" pitchFamily="2" charset="-78"/>
              </a:rPr>
              <a:t>واکنش به </a:t>
            </a:r>
            <a:r>
              <a:rPr lang="fa-IR" sz="4400" b="1" spc="50" dirty="0" smtClean="0">
                <a:ln w="11430"/>
                <a:effectLst>
                  <a:outerShdw blurRad="76200" dist="50800" dir="5400000" algn="tl" rotWithShape="0">
                    <a:srgbClr val="000000">
                      <a:alpha val="65000"/>
                    </a:srgbClr>
                  </a:outerShdw>
                </a:effectLst>
                <a:cs typeface="B Titr" pitchFamily="2" charset="-78"/>
              </a:rPr>
              <a:t>درد</a:t>
            </a:r>
            <a:endParaRPr lang="en-US" b="1" spc="50" dirty="0">
              <a:ln w="11430"/>
              <a:effectLst>
                <a:outerShdw blurRad="76200" dist="50800" dir="5400000" algn="tl" rotWithShape="0">
                  <a:srgbClr val="000000">
                    <a:alpha val="65000"/>
                  </a:srgbClr>
                </a:outerShdw>
              </a:effectLst>
            </a:endParaRPr>
          </a:p>
        </p:txBody>
      </p:sp>
      <p:sp>
        <p:nvSpPr>
          <p:cNvPr id="2" name="Content Placeholder 1"/>
          <p:cNvSpPr>
            <a:spLocks noGrp="1"/>
          </p:cNvSpPr>
          <p:nvPr>
            <p:ph idx="1"/>
          </p:nvPr>
        </p:nvSpPr>
        <p:spPr>
          <a:xfrm>
            <a:off x="395536" y="1772816"/>
            <a:ext cx="8229600" cy="5616624"/>
          </a:xfrm>
        </p:spPr>
        <p:txBody>
          <a:bodyPr>
            <a:noAutofit/>
          </a:bodyPr>
          <a:lstStyle/>
          <a:p>
            <a:pPr marL="566928" indent="-457200" algn="r" rtl="1">
              <a:buFont typeface="Wingdings" pitchFamily="2" charset="2"/>
              <a:buChar char="v"/>
              <a:defRPr/>
            </a:pPr>
            <a:r>
              <a:rPr lang="fa-IR"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واکنش </a:t>
            </a:r>
            <a:r>
              <a:rPr lang="fa-IR"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رفتاری </a:t>
            </a:r>
            <a:endParaRPr lang="fa-IR"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endParaRPr>
          </a:p>
          <a:p>
            <a:pPr lvl="0" algn="r" rtl="1">
              <a:buFont typeface="Wingdings" pitchFamily="2" charset="2"/>
              <a:buChar char="§"/>
            </a:pPr>
            <a:r>
              <a:rPr lang="fa-IR" b="1" dirty="0" smtClean="0">
                <a:solidFill>
                  <a:srgbClr val="FF0000"/>
                </a:solidFill>
              </a:rPr>
              <a:t> </a:t>
            </a:r>
            <a:r>
              <a:rPr lang="fa-IR" sz="2400" b="1" dirty="0">
                <a:solidFill>
                  <a:srgbClr val="002060"/>
                </a:solidFill>
                <a:cs typeface="B Roya" pitchFamily="2" charset="-78"/>
              </a:rPr>
              <a:t>دور شدن از محرک </a:t>
            </a:r>
            <a:r>
              <a:rPr lang="fa-IR" sz="2400" b="1" dirty="0" smtClean="0">
                <a:solidFill>
                  <a:srgbClr val="002060"/>
                </a:solidFill>
                <a:cs typeface="B Roya" pitchFamily="2" charset="-78"/>
              </a:rPr>
              <a:t> ، قرار </a:t>
            </a:r>
            <a:r>
              <a:rPr lang="fa-IR" sz="2400" b="1" dirty="0">
                <a:solidFill>
                  <a:srgbClr val="002060"/>
                </a:solidFill>
                <a:cs typeface="B Roya" pitchFamily="2" charset="-78"/>
              </a:rPr>
              <a:t>گرفتن در وضعیت هایی که درد را کاهش </a:t>
            </a:r>
            <a:r>
              <a:rPr lang="fa-IR" sz="2400" b="1" dirty="0" smtClean="0">
                <a:solidFill>
                  <a:srgbClr val="002060"/>
                </a:solidFill>
                <a:cs typeface="B Roya" pitchFamily="2" charset="-78"/>
              </a:rPr>
              <a:t>میدهد</a:t>
            </a:r>
            <a:r>
              <a:rPr lang="fa-IR" sz="2400" b="1" dirty="0">
                <a:solidFill>
                  <a:srgbClr val="002060"/>
                </a:solidFill>
                <a:cs typeface="B Roya" pitchFamily="2" charset="-78"/>
              </a:rPr>
              <a:t>(  </a:t>
            </a:r>
            <a:r>
              <a:rPr lang="fa-IR" sz="2400" b="1" dirty="0" smtClean="0">
                <a:solidFill>
                  <a:srgbClr val="002060"/>
                </a:solidFill>
                <a:cs typeface="B Roya" pitchFamily="2" charset="-78"/>
              </a:rPr>
              <a:t>گارد  </a:t>
            </a:r>
            <a:r>
              <a:rPr lang="fa-IR" sz="2400" b="1" dirty="0">
                <a:solidFill>
                  <a:srgbClr val="002060"/>
                </a:solidFill>
                <a:cs typeface="B Roya" pitchFamily="2" charset="-78"/>
              </a:rPr>
              <a:t>گرفتگی،وضعیت جنینی و ....).</a:t>
            </a:r>
            <a:endParaRPr lang="en-US" sz="2400" b="1" dirty="0">
              <a:solidFill>
                <a:srgbClr val="002060"/>
              </a:solidFill>
              <a:cs typeface="B Roya" pitchFamily="2" charset="-78"/>
            </a:endParaRPr>
          </a:p>
          <a:p>
            <a:pPr lvl="0" algn="r" rtl="1">
              <a:buFont typeface="Wingdings" pitchFamily="2" charset="2"/>
              <a:buChar char="§"/>
            </a:pPr>
            <a:r>
              <a:rPr lang="fa-IR" sz="2400" b="1" dirty="0">
                <a:solidFill>
                  <a:srgbClr val="002060"/>
                </a:solidFill>
                <a:cs typeface="B Roya" pitchFamily="2" charset="-78"/>
              </a:rPr>
              <a:t>ناله کردن، آه کشیدن، قفل کردن فکها.</a:t>
            </a:r>
            <a:endParaRPr lang="en-US" sz="2400" b="1" dirty="0">
              <a:solidFill>
                <a:srgbClr val="002060"/>
              </a:solidFill>
              <a:cs typeface="B Roya" pitchFamily="2" charset="-78"/>
            </a:endParaRPr>
          </a:p>
          <a:p>
            <a:pPr lvl="0" algn="r" rtl="1">
              <a:buFont typeface="Wingdings" pitchFamily="2" charset="2"/>
              <a:buChar char="§"/>
            </a:pPr>
            <a:r>
              <a:rPr lang="fa-IR" sz="2400" b="1" dirty="0">
                <a:solidFill>
                  <a:srgbClr val="002060"/>
                </a:solidFill>
                <a:cs typeface="B Roya" pitchFamily="2" charset="-78"/>
              </a:rPr>
              <a:t>پلک زدن سریع.</a:t>
            </a:r>
            <a:endParaRPr lang="en-US" sz="2400" b="1" dirty="0">
              <a:solidFill>
                <a:srgbClr val="002060"/>
              </a:solidFill>
              <a:cs typeface="B Roya" pitchFamily="2" charset="-78"/>
            </a:endParaRPr>
          </a:p>
          <a:p>
            <a:pPr lvl="0" algn="r" rtl="1">
              <a:buFont typeface="Wingdings" pitchFamily="2" charset="2"/>
              <a:buChar char="§"/>
            </a:pPr>
            <a:r>
              <a:rPr lang="fa-IR" sz="2400" b="1" dirty="0">
                <a:solidFill>
                  <a:srgbClr val="002060"/>
                </a:solidFill>
                <a:cs typeface="B Roya" pitchFamily="2" charset="-78"/>
              </a:rPr>
              <a:t>گریه کردن.</a:t>
            </a:r>
            <a:endParaRPr lang="en-US" sz="2400" b="1" dirty="0">
              <a:solidFill>
                <a:srgbClr val="002060"/>
              </a:solidFill>
              <a:cs typeface="B Roya" pitchFamily="2" charset="-78"/>
            </a:endParaRPr>
          </a:p>
          <a:p>
            <a:pPr lvl="0" algn="r" rtl="1">
              <a:buFont typeface="Wingdings" pitchFamily="2" charset="2"/>
              <a:buChar char="§"/>
            </a:pPr>
            <a:r>
              <a:rPr lang="fa-IR" sz="2400" b="1" dirty="0">
                <a:solidFill>
                  <a:srgbClr val="002060"/>
                </a:solidFill>
                <a:cs typeface="B Roya" pitchFamily="2" charset="-78"/>
              </a:rPr>
              <a:t>داشتن حالت چهره چروکیده.</a:t>
            </a:r>
            <a:endParaRPr lang="en-US" sz="2400" b="1" dirty="0">
              <a:solidFill>
                <a:srgbClr val="002060"/>
              </a:solidFill>
              <a:cs typeface="B Roya" pitchFamily="2" charset="-78"/>
            </a:endParaRPr>
          </a:p>
          <a:p>
            <a:pPr lvl="0" algn="r" rtl="1">
              <a:buFont typeface="Wingdings" pitchFamily="2" charset="2"/>
              <a:buChar char="§"/>
            </a:pPr>
            <a:r>
              <a:rPr lang="fa-IR" sz="2400" b="1" dirty="0">
                <a:solidFill>
                  <a:srgbClr val="002060"/>
                </a:solidFill>
                <a:cs typeface="B Roya" pitchFamily="2" charset="-78"/>
              </a:rPr>
              <a:t>پیچش عضلانی.</a:t>
            </a:r>
            <a:endParaRPr lang="en-US" sz="2400" b="1" dirty="0">
              <a:solidFill>
                <a:srgbClr val="002060"/>
              </a:solidFill>
              <a:cs typeface="B Roya" pitchFamily="2" charset="-78"/>
            </a:endParaRPr>
          </a:p>
          <a:p>
            <a:pPr lvl="0" algn="r" rtl="1">
              <a:buFont typeface="Wingdings" pitchFamily="2" charset="2"/>
              <a:buChar char="§"/>
            </a:pPr>
            <a:r>
              <a:rPr lang="fa-IR" sz="2400" b="1" dirty="0">
                <a:solidFill>
                  <a:srgbClr val="002060"/>
                </a:solidFill>
                <a:cs typeface="B Roya" pitchFamily="2" charset="-78"/>
              </a:rPr>
              <a:t>عقب نشینی هنگام لمس.</a:t>
            </a:r>
            <a:endParaRPr lang="en-US" sz="2400" b="1" dirty="0">
              <a:solidFill>
                <a:srgbClr val="002060"/>
              </a:solidFill>
              <a:cs typeface="B Roya" pitchFamily="2" charset="-78"/>
            </a:endParaRPr>
          </a:p>
          <a:p>
            <a:pPr algn="r" rtl="1">
              <a:buFont typeface="Wingdings" pitchFamily="2" charset="2"/>
              <a:buChar char="§"/>
            </a:pPr>
            <a:r>
              <a:rPr lang="fa-IR" sz="2400" b="1" dirty="0" smtClean="0">
                <a:solidFill>
                  <a:srgbClr val="002060"/>
                </a:solidFill>
                <a:cs typeface="B Roya" pitchFamily="2" charset="-78"/>
              </a:rPr>
              <a:t>نگه </a:t>
            </a:r>
            <a:r>
              <a:rPr lang="fa-IR" sz="2400" b="1" dirty="0">
                <a:solidFill>
                  <a:srgbClr val="002060"/>
                </a:solidFill>
                <a:cs typeface="B Roya" pitchFamily="2" charset="-78"/>
              </a:rPr>
              <a:t>داشتن منطقه صدمه دیده یا بی حرکت نگه داشت</a:t>
            </a:r>
            <a:endParaRPr lang="en-US" sz="2400" b="1" dirty="0">
              <a:solidFill>
                <a:srgbClr val="002060"/>
              </a:solidFill>
              <a:cs typeface="B Roya" pitchFamily="2" charset="-78"/>
            </a:endParaRPr>
          </a:p>
          <a:p>
            <a:pPr marL="452628" indent="-342900" algn="r" rtl="1">
              <a:buFont typeface="Wingdings" pitchFamily="2" charset="2"/>
              <a:buChar char="§"/>
              <a:defRPr/>
            </a:pPr>
            <a:endParaRPr lang="fa-IR" sz="2400" b="1" dirty="0">
              <a:solidFill>
                <a:srgbClr val="002060"/>
              </a:solidFill>
            </a:endParaRPr>
          </a:p>
          <a:p>
            <a:pPr algn="r" rtl="1"/>
            <a:endParaRPr lang="en-US" sz="1800" dirty="0"/>
          </a:p>
        </p:txBody>
      </p:sp>
      <p:sp>
        <p:nvSpPr>
          <p:cNvPr id="8" name="AutoShape 2" descr="post_ima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4" descr="Image result for ‫پلک زدن‬‎"/>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307975" y="2852936"/>
            <a:ext cx="2956110" cy="2956110"/>
          </a:xfrm>
          <a:prstGeom prst="rect">
            <a:avLst/>
          </a:prstGeom>
        </p:spPr>
      </p:pic>
    </p:spTree>
    <p:extLst>
      <p:ext uri="{BB962C8B-B14F-4D97-AF65-F5344CB8AC3E}">
        <p14:creationId xmlns:p14="http://schemas.microsoft.com/office/powerpoint/2010/main" val="782515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620688"/>
            <a:ext cx="8229600" cy="854968"/>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sz="4400" b="1" spc="50" dirty="0">
                <a:ln w="11430"/>
                <a:effectLst>
                  <a:outerShdw blurRad="76200" dist="50800" dir="5400000" algn="tl" rotWithShape="0">
                    <a:srgbClr val="000000">
                      <a:alpha val="65000"/>
                    </a:srgbClr>
                  </a:outerShdw>
                </a:effectLst>
                <a:cs typeface="B Titr" pitchFamily="2" charset="-78"/>
              </a:rPr>
              <a:t>واکنش به </a:t>
            </a:r>
            <a:r>
              <a:rPr lang="fa-IR" sz="4400" b="1" spc="50" dirty="0" smtClean="0">
                <a:ln w="11430"/>
                <a:effectLst>
                  <a:outerShdw blurRad="76200" dist="50800" dir="5400000" algn="tl" rotWithShape="0">
                    <a:srgbClr val="000000">
                      <a:alpha val="65000"/>
                    </a:srgbClr>
                  </a:outerShdw>
                </a:effectLst>
                <a:cs typeface="B Titr" pitchFamily="2" charset="-78"/>
              </a:rPr>
              <a:t>درد</a:t>
            </a:r>
            <a:endParaRPr lang="en-US" b="1" spc="50" dirty="0">
              <a:ln w="11430"/>
              <a:effectLst>
                <a:outerShdw blurRad="76200" dist="50800" dir="5400000" algn="tl" rotWithShape="0">
                  <a:srgbClr val="000000">
                    <a:alpha val="65000"/>
                  </a:srgbClr>
                </a:outerShdw>
              </a:effectLst>
            </a:endParaRPr>
          </a:p>
        </p:txBody>
      </p:sp>
      <p:sp>
        <p:nvSpPr>
          <p:cNvPr id="2" name="Content Placeholder 1"/>
          <p:cNvSpPr>
            <a:spLocks noGrp="1"/>
          </p:cNvSpPr>
          <p:nvPr>
            <p:ph idx="1"/>
          </p:nvPr>
        </p:nvSpPr>
        <p:spPr/>
        <p:txBody>
          <a:bodyPr>
            <a:normAutofit lnSpcReduction="10000"/>
          </a:bodyPr>
          <a:lstStyle/>
          <a:p>
            <a:pPr marL="566928" indent="-457200" algn="r" rtl="1">
              <a:buFont typeface="Wingdings" pitchFamily="2" charset="2"/>
              <a:buChar char="v"/>
              <a:defRPr/>
            </a:pPr>
            <a:r>
              <a:rPr lang="fa-IR"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پاسخ های فیزیولوژیک</a:t>
            </a:r>
          </a:p>
          <a:p>
            <a:pPr algn="r" rtl="1">
              <a:lnSpc>
                <a:spcPct val="220000"/>
              </a:lnSpc>
              <a:buFont typeface="Wingdings" pitchFamily="2" charset="2"/>
              <a:buChar char="§"/>
              <a:defRPr/>
            </a:pPr>
            <a:r>
              <a:rPr lang="fa-IR" sz="2800" b="1" dirty="0" smtClean="0"/>
              <a:t> </a:t>
            </a:r>
            <a:r>
              <a:rPr lang="fa-IR" sz="2800" b="1" dirty="0">
                <a:solidFill>
                  <a:srgbClr val="002060"/>
                </a:solidFill>
                <a:cs typeface="B Roya" pitchFamily="2" charset="-78"/>
              </a:rPr>
              <a:t>درد با شدت کم  تا متوسط :تحریک سمپاتیک </a:t>
            </a:r>
          </a:p>
          <a:p>
            <a:pPr marL="0" indent="0" algn="r" rtl="1">
              <a:buNone/>
              <a:defRPr/>
            </a:pPr>
            <a:r>
              <a:rPr lang="fa-IR" sz="2800" b="1" dirty="0">
                <a:solidFill>
                  <a:srgbClr val="002060"/>
                </a:solidFill>
                <a:cs typeface="B Roya" pitchFamily="2" charset="-78"/>
              </a:rPr>
              <a:t>(اتساع برونش، افزایش ضربان قلب و تنفس و گلوکز خون گشادی مردمک کاهش حرکات معده و روده)</a:t>
            </a:r>
          </a:p>
          <a:p>
            <a:pPr algn="r" rtl="1">
              <a:defRPr/>
            </a:pPr>
            <a:endParaRPr lang="fa-IR" sz="2800" b="1" dirty="0">
              <a:solidFill>
                <a:srgbClr val="002060"/>
              </a:solidFill>
              <a:cs typeface="B Roya" pitchFamily="2" charset="-78"/>
            </a:endParaRPr>
          </a:p>
          <a:p>
            <a:pPr algn="r" rtl="1">
              <a:buFont typeface="Wingdings" pitchFamily="2" charset="2"/>
              <a:buChar char="§"/>
              <a:defRPr/>
            </a:pPr>
            <a:r>
              <a:rPr lang="fa-IR" sz="2800" b="1" dirty="0">
                <a:solidFill>
                  <a:srgbClr val="002060"/>
                </a:solidFill>
                <a:cs typeface="B Roya" pitchFamily="2" charset="-78"/>
              </a:rPr>
              <a:t>درد با شدت زیاد و مداوم :تحریک سیستم پاراسمپاتیک</a:t>
            </a:r>
          </a:p>
          <a:p>
            <a:pPr marL="0" indent="0" algn="r" rtl="1">
              <a:buNone/>
              <a:defRPr/>
            </a:pPr>
            <a:r>
              <a:rPr lang="fa-IR" sz="2800" b="1" dirty="0" smtClean="0">
                <a:solidFill>
                  <a:srgbClr val="002060"/>
                </a:solidFill>
                <a:cs typeface="B Roya" pitchFamily="2" charset="-78"/>
              </a:rPr>
              <a:t>(</a:t>
            </a:r>
            <a:r>
              <a:rPr lang="fa-IR" sz="2800" b="1" dirty="0">
                <a:solidFill>
                  <a:srgbClr val="002060"/>
                </a:solidFill>
                <a:cs typeface="B Roya" pitchFamily="2" charset="-78"/>
              </a:rPr>
              <a:t>رنگ پریدگی کشش عضلانی، تنفس سریع و نامنظم تهوع و استفراغ ضعف ،کاهش ضربان قلب و فشار خون)</a:t>
            </a:r>
          </a:p>
          <a:p>
            <a:endParaRPr lang="en-US" dirty="0"/>
          </a:p>
        </p:txBody>
      </p:sp>
    </p:spTree>
    <p:extLst>
      <p:ext uri="{BB962C8B-B14F-4D97-AF65-F5344CB8AC3E}">
        <p14:creationId xmlns:p14="http://schemas.microsoft.com/office/powerpoint/2010/main" val="3231647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484784"/>
            <a:ext cx="8229600" cy="5199856"/>
          </a:xfrm>
        </p:spPr>
        <p:txBody>
          <a:bodyPr>
            <a:normAutofit fontScale="85000" lnSpcReduction="20000"/>
          </a:bodyPr>
          <a:lstStyle/>
          <a:p>
            <a:pPr marL="514350" indent="-514350" algn="r" rtl="1">
              <a:buFont typeface="+mj-lt"/>
              <a:buAutoNum type="arabicPeriod"/>
            </a:pPr>
            <a:r>
              <a:rPr lang="fa-IR"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ادراک درد:</a:t>
            </a:r>
          </a:p>
          <a:p>
            <a:pPr algn="r" rtl="1">
              <a:buFont typeface="Wingdings" pitchFamily="2" charset="2"/>
              <a:buChar char="§"/>
            </a:pPr>
            <a:r>
              <a:rPr lang="fa-IR" sz="3300" b="1" dirty="0" smtClean="0">
                <a:solidFill>
                  <a:srgbClr val="002060"/>
                </a:solidFill>
                <a:cs typeface="B Roya" pitchFamily="2" charset="-78"/>
              </a:rPr>
              <a:t>ادراک </a:t>
            </a:r>
            <a:r>
              <a:rPr lang="fa-IR" sz="3300" b="1" dirty="0">
                <a:solidFill>
                  <a:srgbClr val="002060"/>
                </a:solidFill>
                <a:cs typeface="B Roya" pitchFamily="2" charset="-78"/>
              </a:rPr>
              <a:t>درد یا تفسیر آن، قسمت مهمی از تجربه درد است.</a:t>
            </a:r>
            <a:endParaRPr lang="en-US" sz="3300" b="1" dirty="0">
              <a:solidFill>
                <a:srgbClr val="002060"/>
              </a:solidFill>
              <a:cs typeface="B Roya" pitchFamily="2" charset="-78"/>
            </a:endParaRPr>
          </a:p>
          <a:p>
            <a:pPr lvl="0" algn="r" rtl="1">
              <a:buFont typeface="Wingdings" pitchFamily="2" charset="2"/>
              <a:buChar char="§"/>
            </a:pPr>
            <a:r>
              <a:rPr lang="fa-IR" sz="3300" b="1" dirty="0">
                <a:solidFill>
                  <a:srgbClr val="002060"/>
                </a:solidFill>
                <a:cs typeface="B Roya" pitchFamily="2" charset="-78"/>
              </a:rPr>
              <a:t>واکنش بیمار به درد کاملا شخصی و به دلیل متفاوت بودن تجربه درد از فردی به فرد دیگر است.</a:t>
            </a:r>
            <a:endParaRPr lang="en-US" sz="3300" b="1" dirty="0">
              <a:solidFill>
                <a:srgbClr val="002060"/>
              </a:solidFill>
              <a:cs typeface="B Roya" pitchFamily="2" charset="-78"/>
            </a:endParaRPr>
          </a:p>
          <a:p>
            <a:pPr lvl="0" algn="r" rtl="1">
              <a:buFont typeface="Wingdings" pitchFamily="2" charset="2"/>
              <a:buChar char="§"/>
            </a:pPr>
            <a:r>
              <a:rPr lang="fa-IR" sz="3300" b="1" dirty="0">
                <a:solidFill>
                  <a:srgbClr val="002060"/>
                </a:solidFill>
                <a:cs typeface="B Roya" pitchFamily="2" charset="-78"/>
              </a:rPr>
              <a:t>هم محرکهای فیزیکی و هم فاکتورهای اجتماعی روانی بر تجربه ما از درد تاثیر می گذارد.</a:t>
            </a:r>
            <a:endParaRPr lang="en-US" sz="3300" b="1" dirty="0">
              <a:solidFill>
                <a:srgbClr val="002060"/>
              </a:solidFill>
              <a:cs typeface="B Roya" pitchFamily="2" charset="-78"/>
            </a:endParaRPr>
          </a:p>
          <a:p>
            <a:pPr lvl="0" algn="r" rtl="1">
              <a:buFont typeface="Wingdings" pitchFamily="2" charset="2"/>
              <a:buChar char="§"/>
            </a:pPr>
            <a:r>
              <a:rPr lang="fa-IR" sz="3300" b="1" dirty="0">
                <a:solidFill>
                  <a:srgbClr val="002060"/>
                </a:solidFill>
                <a:cs typeface="B Roya" pitchFamily="2" charset="-78"/>
              </a:rPr>
              <a:t>اضطراب ، تجربه، توجه، انتظارات، موقعیتی که حادثه در آن رخ می دهد، تحمل فرد در برابر درد،بر ادراک درد تاثیر می گذارد.</a:t>
            </a:r>
            <a:endParaRPr lang="en-US" sz="3300" b="1" dirty="0">
              <a:solidFill>
                <a:srgbClr val="002060"/>
              </a:solidFill>
              <a:cs typeface="B Roya" pitchFamily="2" charset="-78"/>
            </a:endParaRPr>
          </a:p>
          <a:p>
            <a:pPr lvl="0" algn="r" rtl="1">
              <a:buFont typeface="Wingdings" pitchFamily="2" charset="2"/>
              <a:buChar char="§"/>
            </a:pPr>
            <a:r>
              <a:rPr lang="fa-IR" sz="3300" b="1" dirty="0">
                <a:solidFill>
                  <a:srgbClr val="002060"/>
                </a:solidFill>
                <a:cs typeface="B Roya" pitchFamily="2" charset="-78"/>
              </a:rPr>
              <a:t>فاکتور موثر بر تحمل درد عبارتند از: تهوع، خستگی، توانایی سازگاری، ورودی حسی، ساختار ژنتیک.</a:t>
            </a:r>
            <a:endParaRPr lang="en-US" sz="3300" b="1" dirty="0">
              <a:solidFill>
                <a:srgbClr val="002060"/>
              </a:solidFill>
              <a:cs typeface="B Roya" pitchFamily="2" charset="-78"/>
            </a:endParaRPr>
          </a:p>
          <a:p>
            <a:pPr lvl="0" algn="r" rtl="1">
              <a:buFont typeface="Wingdings" pitchFamily="2" charset="2"/>
              <a:buChar char="§"/>
            </a:pPr>
            <a:r>
              <a:rPr lang="fa-IR" sz="3300" b="1" dirty="0">
                <a:solidFill>
                  <a:srgbClr val="002060"/>
                </a:solidFill>
                <a:cs typeface="B Roya" pitchFamily="2" charset="-78"/>
              </a:rPr>
              <a:t>تجربه های قبلی درد نیز می تواند درک فرد را از درد تغییر دهد.</a:t>
            </a:r>
            <a:endParaRPr lang="en-US" sz="3300" b="1" dirty="0">
              <a:solidFill>
                <a:srgbClr val="002060"/>
              </a:solidFill>
              <a:cs typeface="B Roya" pitchFamily="2" charset="-78"/>
            </a:endParaRPr>
          </a:p>
          <a:p>
            <a:pPr lvl="0" algn="r" rtl="1">
              <a:buFont typeface="Wingdings" pitchFamily="2" charset="2"/>
              <a:buChar char="§"/>
            </a:pPr>
            <a:r>
              <a:rPr lang="fa-IR" sz="3300" b="1" dirty="0">
                <a:solidFill>
                  <a:srgbClr val="002060"/>
                </a:solidFill>
                <a:cs typeface="B Roya" pitchFamily="2" charset="-78"/>
              </a:rPr>
              <a:t>هرچه فرد سابقه و تجربه بیشتری داشته باشد، بیشتر از رویدادهای دردناک بعدی می ترسد</a:t>
            </a:r>
            <a:r>
              <a:rPr lang="fa-IR" sz="3300" b="1" dirty="0" smtClean="0">
                <a:solidFill>
                  <a:srgbClr val="002060"/>
                </a:solidFill>
                <a:cs typeface="B Roya" pitchFamily="2" charset="-78"/>
              </a:rPr>
              <a:t>.</a:t>
            </a:r>
            <a:r>
              <a:rPr lang="fa-IR" dirty="0"/>
              <a:t> </a:t>
            </a:r>
            <a:endParaRPr lang="en-US" dirty="0"/>
          </a:p>
          <a:p>
            <a:pPr algn="r" rtl="1"/>
            <a:endParaRPr lang="en-US" dirty="0"/>
          </a:p>
        </p:txBody>
      </p:sp>
      <p:sp>
        <p:nvSpPr>
          <p:cNvPr id="3" name="Title 2"/>
          <p:cNvSpPr>
            <a:spLocks noGrp="1"/>
          </p:cNvSpPr>
          <p:nvPr>
            <p:ph type="title"/>
          </p:nvPr>
        </p:nvSpPr>
        <p:spPr>
          <a:xfrm>
            <a:off x="323528" y="476672"/>
            <a:ext cx="8229600" cy="854968"/>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sz="4000" b="1" spc="50" dirty="0">
                <a:ln w="11430"/>
                <a:effectLst>
                  <a:outerShdw blurRad="76200" dist="50800" dir="5400000" algn="tl" rotWithShape="0">
                    <a:srgbClr val="000000">
                      <a:alpha val="65000"/>
                    </a:srgbClr>
                  </a:outerShdw>
                </a:effectLst>
                <a:cs typeface="B Titr" pitchFamily="2" charset="-78"/>
              </a:rPr>
              <a:t>عوامل موثر بر </a:t>
            </a:r>
            <a:r>
              <a:rPr lang="fa-IR" sz="4000" b="1" spc="50" dirty="0" smtClean="0">
                <a:ln w="11430"/>
                <a:effectLst>
                  <a:outerShdw blurRad="76200" dist="50800" dir="5400000" algn="tl" rotWithShape="0">
                    <a:srgbClr val="000000">
                      <a:alpha val="65000"/>
                    </a:srgbClr>
                  </a:outerShdw>
                </a:effectLst>
                <a:cs typeface="B Titr" pitchFamily="2" charset="-78"/>
              </a:rPr>
              <a:t>درد</a:t>
            </a:r>
            <a:endParaRPr lang="en-US" sz="4000" b="1" spc="50" dirty="0">
              <a:ln w="11430"/>
              <a:effectLst>
                <a:outerShdw blurRad="76200" dist="50800" dir="5400000" algn="tl" rotWithShape="0">
                  <a:srgbClr val="000000">
                    <a:alpha val="65000"/>
                  </a:srgbClr>
                </a:outerShdw>
              </a:effectLst>
              <a:cs typeface="B Titr" pitchFamily="2" charset="-78"/>
            </a:endParaRPr>
          </a:p>
        </p:txBody>
      </p:sp>
    </p:spTree>
    <p:extLst>
      <p:ext uri="{BB962C8B-B14F-4D97-AF65-F5344CB8AC3E}">
        <p14:creationId xmlns:p14="http://schemas.microsoft.com/office/powerpoint/2010/main" val="2614390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988840"/>
            <a:ext cx="8229600" cy="4389120"/>
          </a:xfrm>
        </p:spPr>
        <p:txBody>
          <a:bodyPr/>
          <a:lstStyle/>
          <a:p>
            <a:pPr marL="514350" indent="-514350" algn="r" rtl="1">
              <a:lnSpc>
                <a:spcPct val="80000"/>
              </a:lnSpc>
              <a:buFont typeface="+mj-lt"/>
              <a:buAutoNum type="arabicPeriod" startAt="2"/>
            </a:pPr>
            <a:r>
              <a:rPr lang="fa-IR"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rPr>
              <a:t>عوامل فرهنگی اجتماعی:</a:t>
            </a:r>
            <a:endParaRPr lang="en-US" sz="27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Titr" pitchFamily="2" charset="-78"/>
            </a:endParaRPr>
          </a:p>
          <a:p>
            <a:pPr lvl="0" algn="r" rtl="1">
              <a:lnSpc>
                <a:spcPct val="150000"/>
              </a:lnSpc>
              <a:buFont typeface="Wingdings" pitchFamily="2" charset="2"/>
              <a:buChar char="§"/>
            </a:pPr>
            <a:r>
              <a:rPr lang="fa-IR" sz="2800" dirty="0">
                <a:cs typeface="B Roya" pitchFamily="2" charset="-78"/>
              </a:rPr>
              <a:t>نژاد، فرهنگ و قومیت فاکتورهای اساسی در پاسخ به درد هستند.</a:t>
            </a:r>
            <a:endParaRPr lang="en-US" sz="2800" dirty="0">
              <a:cs typeface="B Roya" pitchFamily="2" charset="-78"/>
            </a:endParaRPr>
          </a:p>
          <a:p>
            <a:pPr marL="0" indent="0" algn="r" rtl="1">
              <a:buNone/>
            </a:pPr>
            <a:endParaRPr lang="en-US" dirty="0"/>
          </a:p>
          <a:p>
            <a:pPr algn="r" rtl="1"/>
            <a:endParaRPr lang="en-US" dirty="0"/>
          </a:p>
        </p:txBody>
      </p:sp>
      <p:sp>
        <p:nvSpPr>
          <p:cNvPr id="3" name="Title 2"/>
          <p:cNvSpPr>
            <a:spLocks noGrp="1"/>
          </p:cNvSpPr>
          <p:nvPr>
            <p:ph type="title"/>
          </p:nvPr>
        </p:nvSpPr>
        <p:spPr>
          <a:xfrm>
            <a:off x="323528" y="476672"/>
            <a:ext cx="8229600" cy="854968"/>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fa-IR" sz="4000" b="1" spc="50" dirty="0">
                <a:ln w="11430"/>
                <a:effectLst>
                  <a:outerShdw blurRad="76200" dist="50800" dir="5400000" algn="tl" rotWithShape="0">
                    <a:srgbClr val="000000">
                      <a:alpha val="65000"/>
                    </a:srgbClr>
                  </a:outerShdw>
                </a:effectLst>
                <a:cs typeface="B Titr" pitchFamily="2" charset="-78"/>
              </a:rPr>
              <a:t>عوامل موثر بر </a:t>
            </a:r>
            <a:r>
              <a:rPr lang="fa-IR" sz="4000" b="1" spc="50" dirty="0" smtClean="0">
                <a:ln w="11430"/>
                <a:effectLst>
                  <a:outerShdw blurRad="76200" dist="50800" dir="5400000" algn="tl" rotWithShape="0">
                    <a:srgbClr val="000000">
                      <a:alpha val="65000"/>
                    </a:srgbClr>
                  </a:outerShdw>
                </a:effectLst>
                <a:cs typeface="B Titr" pitchFamily="2" charset="-78"/>
              </a:rPr>
              <a:t>درد</a:t>
            </a:r>
            <a:endParaRPr lang="en-US" sz="4000" b="1" spc="50" dirty="0">
              <a:ln w="11430"/>
              <a:effectLst>
                <a:outerShdw blurRad="76200" dist="50800" dir="5400000" algn="tl" rotWithShape="0">
                  <a:srgbClr val="000000">
                    <a:alpha val="65000"/>
                  </a:srgbClr>
                </a:outerShdw>
              </a:effectLst>
              <a:cs typeface="B Titr"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7824" y="3557888"/>
            <a:ext cx="3528392" cy="2642888"/>
          </a:xfrm>
          <a:prstGeom prst="rect">
            <a:avLst/>
          </a:prstGeom>
        </p:spPr>
      </p:pic>
    </p:spTree>
    <p:extLst>
      <p:ext uri="{BB962C8B-B14F-4D97-AF65-F5344CB8AC3E}">
        <p14:creationId xmlns:p14="http://schemas.microsoft.com/office/powerpoint/2010/main" val="17005620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
      <a:dk1>
        <a:sysClr val="windowText" lastClr="000000"/>
      </a:dk1>
      <a:lt1>
        <a:sysClr val="window" lastClr="FFFFFF"/>
      </a:lt1>
      <a:dk2>
        <a:srgbClr val="008000"/>
      </a:dk2>
      <a:lt2>
        <a:srgbClr val="8BFF8B"/>
      </a:lt2>
      <a:accent1>
        <a:srgbClr val="009900"/>
      </a:accent1>
      <a:accent2>
        <a:srgbClr val="28FF28"/>
      </a:accent2>
      <a:accent3>
        <a:srgbClr val="00A400"/>
      </a:accent3>
      <a:accent4>
        <a:srgbClr val="009900"/>
      </a:accent4>
      <a:accent5>
        <a:srgbClr val="00DB00"/>
      </a:accent5>
      <a:accent6>
        <a:srgbClr val="70FF70"/>
      </a:accent6>
      <a:hlink>
        <a:srgbClr val="009900"/>
      </a:hlink>
      <a:folHlink>
        <a:srgbClr val="B7FFB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596</TotalTime>
  <Words>2804</Words>
  <Application>Microsoft Office PowerPoint</Application>
  <PresentationFormat>On-screen Show (4:3)</PresentationFormat>
  <Paragraphs>220</Paragraphs>
  <Slides>41</Slides>
  <Notes>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Flow</vt:lpstr>
      <vt:lpstr>تسکین درد</vt:lpstr>
      <vt:lpstr>تعریف درد :</vt:lpstr>
      <vt:lpstr>فیزیولوژی درد</vt:lpstr>
      <vt:lpstr>تنظیم کننده های عصبی</vt:lpstr>
      <vt:lpstr>انواع درد</vt:lpstr>
      <vt:lpstr>واکنش به درد</vt:lpstr>
      <vt:lpstr>واکنش به درد</vt:lpstr>
      <vt:lpstr>عوامل موثر بر درد</vt:lpstr>
      <vt:lpstr>عوامل موثر بر درد</vt:lpstr>
      <vt:lpstr>عوامل موثر بر درد</vt:lpstr>
      <vt:lpstr>عوامل موثر بر درد</vt:lpstr>
      <vt:lpstr>عوامل موثر بر درد</vt:lpstr>
      <vt:lpstr>   متغیر های روانی- اجتماعی : </vt:lpstr>
      <vt:lpstr>روش های بررسی و شناخت درد</vt:lpstr>
      <vt:lpstr>مقیاس توصیفی- دیداری درد </vt:lpstr>
      <vt:lpstr>مقیاس صوری درجه بندی درد وانگ-باکر</vt:lpstr>
      <vt:lpstr>راهکارهای تسکین درد</vt:lpstr>
      <vt:lpstr>مداخلات دارویی</vt:lpstr>
      <vt:lpstr>مداخلات دارویی</vt:lpstr>
      <vt:lpstr> </vt:lpstr>
      <vt:lpstr>PowerPoint Presentation</vt:lpstr>
      <vt:lpstr>PowerPoint Presentation</vt:lpstr>
      <vt:lpstr>PowerPoint Presentation</vt:lpstr>
      <vt:lpstr>فاکتورهای مورد بررسی قبل از تجویز مسکن شامل</vt:lpstr>
      <vt:lpstr>مداخلات غیر دارویی تسکین درد</vt:lpstr>
      <vt:lpstr>ب) مداخلات شناختی_ رفتاری </vt:lpstr>
      <vt:lpstr>PowerPoint Presentation</vt:lpstr>
      <vt:lpstr>تئوری کلاسیک دروازه ای</vt:lpstr>
      <vt:lpstr>اثر دارونما:</vt:lpstr>
      <vt:lpstr>بررسی پرستاری درد</vt:lpstr>
      <vt:lpstr>PowerPoint Presentation</vt:lpstr>
      <vt:lpstr>PowerPoint Presentation</vt:lpstr>
      <vt:lpstr>PowerPoint Presentation</vt:lpstr>
      <vt:lpstr>PowerPoint Presentation</vt:lpstr>
      <vt:lpstr>مراقبتهای پرستاری از بیمار مبتلا به درد: </vt:lpstr>
      <vt:lpstr>نقش پرستار در اداره درد عبارتند از: </vt:lpstr>
      <vt:lpstr>تعیین اهداف کنترل درد</vt:lpstr>
      <vt:lpstr>فراهم کردن مراقبت جسمی: </vt:lpstr>
      <vt:lpstr>نکات مهم در مورد درد: </vt:lpstr>
      <vt:lpstr>ملاحظات پرستاری</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تسکین درد</dc:title>
  <dc:creator>s amozesh</dc:creator>
  <cp:lastModifiedBy>s amozesh</cp:lastModifiedBy>
  <cp:revision>120</cp:revision>
  <dcterms:created xsi:type="dcterms:W3CDTF">2017-11-28T08:01:12Z</dcterms:created>
  <dcterms:modified xsi:type="dcterms:W3CDTF">2017-12-23T08:55:51Z</dcterms:modified>
</cp:coreProperties>
</file>