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-486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50C9-732C-4FA5-8721-1625D431D713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36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50C9-732C-4FA5-8721-1625D431D713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93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50C9-732C-4FA5-8721-1625D431D713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1986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50C9-732C-4FA5-8721-1625D431D713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726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50C9-732C-4FA5-8721-1625D431D713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107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50C9-732C-4FA5-8721-1625D431D713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683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50C9-732C-4FA5-8721-1625D431D713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0175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50C9-732C-4FA5-8721-1625D431D713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03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50C9-732C-4FA5-8721-1625D431D713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77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50C9-732C-4FA5-8721-1625D431D713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100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50C9-732C-4FA5-8721-1625D431D713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561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50C9-732C-4FA5-8721-1625D431D713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656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50C9-732C-4FA5-8721-1625D431D713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3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50C9-732C-4FA5-8721-1625D431D713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780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50C9-732C-4FA5-8721-1625D431D713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40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50C9-732C-4FA5-8721-1625D431D713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075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350C9-732C-4FA5-8721-1625D431D713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191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فوریتهای عضلانی اسکلتی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554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شکستگی: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55845"/>
            <a:ext cx="8596668" cy="4485517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/>
              <a:t>از بین رفتن تمامیت استخوان</a:t>
            </a:r>
          </a:p>
          <a:p>
            <a:pPr algn="r" rtl="1"/>
            <a:r>
              <a:rPr lang="fa-IR" dirty="0" smtClean="0"/>
              <a:t>باز</a:t>
            </a:r>
          </a:p>
          <a:p>
            <a:pPr algn="r" rtl="1"/>
            <a:r>
              <a:rPr lang="fa-IR" dirty="0" smtClean="0"/>
              <a:t>بسته</a:t>
            </a:r>
          </a:p>
          <a:p>
            <a:pPr algn="r" rtl="1"/>
            <a:r>
              <a:rPr lang="fa-IR" dirty="0" smtClean="0"/>
              <a:t>عرضی</a:t>
            </a:r>
          </a:p>
          <a:p>
            <a:pPr algn="r" rtl="1"/>
            <a:r>
              <a:rPr lang="fa-IR" dirty="0" smtClean="0"/>
              <a:t>مایل</a:t>
            </a:r>
          </a:p>
          <a:p>
            <a:pPr algn="r" rtl="1"/>
            <a:r>
              <a:rPr lang="fa-IR" dirty="0" smtClean="0"/>
              <a:t>مارپیچی</a:t>
            </a:r>
          </a:p>
          <a:p>
            <a:pPr algn="r" rtl="1"/>
            <a:r>
              <a:rPr lang="fa-IR" dirty="0" smtClean="0"/>
              <a:t>ناقص</a:t>
            </a:r>
          </a:p>
          <a:p>
            <a:pPr algn="r" rtl="1"/>
            <a:r>
              <a:rPr lang="fa-IR" dirty="0" smtClean="0"/>
              <a:t>درهم فرورفته</a:t>
            </a:r>
          </a:p>
          <a:p>
            <a:pPr algn="r" rtl="1"/>
            <a:r>
              <a:rPr lang="fa-IR" dirty="0" smtClean="0"/>
              <a:t>ترکه ای</a:t>
            </a:r>
          </a:p>
          <a:p>
            <a:pPr algn="r" rtl="1"/>
            <a:r>
              <a:rPr lang="fa-IR" dirty="0" smtClean="0"/>
              <a:t>با قطعات متعدد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025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علایم شکستگی 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تغییر زاویه و دفورمیتی عضو</a:t>
            </a:r>
          </a:p>
          <a:p>
            <a:pPr algn="r" rtl="1"/>
            <a:r>
              <a:rPr lang="fa-IR" dirty="0" smtClean="0"/>
              <a:t>درد و حساسیت شدید و موضعی</a:t>
            </a:r>
          </a:p>
          <a:p>
            <a:pPr algn="r" rtl="1"/>
            <a:r>
              <a:rPr lang="fa-IR" dirty="0" smtClean="0"/>
              <a:t>تورم بسیار شدید</a:t>
            </a:r>
          </a:p>
          <a:p>
            <a:pPr algn="r" rtl="1"/>
            <a:r>
              <a:rPr lang="fa-IR" dirty="0" smtClean="0"/>
              <a:t>حرکات غیرطبیعی عضو</a:t>
            </a:r>
          </a:p>
          <a:p>
            <a:pPr algn="r" rtl="1"/>
            <a:r>
              <a:rPr lang="fa-IR" dirty="0" smtClean="0"/>
              <a:t>قفل شدن مفصل</a:t>
            </a:r>
          </a:p>
          <a:p>
            <a:pPr algn="r" rtl="1"/>
            <a:r>
              <a:rPr lang="fa-IR" dirty="0" smtClean="0"/>
              <a:t>کریپیتوس</a:t>
            </a:r>
          </a:p>
          <a:p>
            <a:pPr algn="r" rtl="1"/>
            <a:r>
              <a:rPr lang="fa-IR" dirty="0" smtClean="0"/>
              <a:t>اکیموز اطراف بافت نرم</a:t>
            </a:r>
          </a:p>
          <a:p>
            <a:pPr algn="r" rtl="1"/>
            <a:r>
              <a:rPr lang="fa-IR" dirty="0" smtClean="0"/>
              <a:t>مشاهده سر استخوان شکسته در سطح پوست</a:t>
            </a:r>
          </a:p>
          <a:p>
            <a:pPr algn="r" rtl="1"/>
            <a:r>
              <a:rPr lang="fa-IR" dirty="0" smtClean="0"/>
              <a:t>تغییر رنگ پوست به سمت بنفش آبی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614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مداخلات درمانی در شکستگی ها: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4084"/>
            <a:ext cx="8596668" cy="4417279"/>
          </a:xfrm>
        </p:spPr>
        <p:txBody>
          <a:bodyPr/>
          <a:lstStyle/>
          <a:p>
            <a:pPr algn="r" rtl="1"/>
            <a:r>
              <a:rPr lang="fa-IR" dirty="0" smtClean="0"/>
              <a:t>ثابت نگه داشتن عضو همراه با مفصل بالا و پایین محل شکستگی</a:t>
            </a:r>
          </a:p>
          <a:p>
            <a:pPr algn="r" rtl="1"/>
            <a:r>
              <a:rPr lang="fa-IR" dirty="0" smtClean="0"/>
              <a:t>کنترل هر گونه خونریزی خارجی</a:t>
            </a:r>
          </a:p>
          <a:p>
            <a:pPr algn="r" rtl="1"/>
            <a:r>
              <a:rPr lang="fa-IR" dirty="0" smtClean="0"/>
              <a:t>خارج کردن کلیه زیورآلات و ساعت</a:t>
            </a:r>
          </a:p>
          <a:p>
            <a:pPr algn="r" rtl="1"/>
            <a:r>
              <a:rPr lang="fa-IR" dirty="0" smtClean="0"/>
              <a:t>کنترل علایم حیاتی اندام آسیب دیده هر 5 تا 15 دقیقه</a:t>
            </a:r>
          </a:p>
          <a:p>
            <a:pPr algn="r" rtl="1"/>
            <a:r>
              <a:rPr lang="fa-IR" dirty="0" smtClean="0"/>
              <a:t>بررسی علایم شوک هموراژیک</a:t>
            </a:r>
          </a:p>
          <a:p>
            <a:pPr algn="r" rtl="1"/>
            <a:r>
              <a:rPr lang="fa-IR" dirty="0" smtClean="0"/>
              <a:t>بالا نگه داشتن عضو از سطح قلب</a:t>
            </a:r>
          </a:p>
          <a:p>
            <a:pPr algn="r" rtl="1"/>
            <a:r>
              <a:rPr lang="fa-IR" dirty="0" smtClean="0"/>
              <a:t>استفاده متناوب از کیف یخ</a:t>
            </a:r>
          </a:p>
          <a:p>
            <a:pPr algn="r" rtl="1"/>
            <a:r>
              <a:rPr lang="fa-IR" dirty="0" smtClean="0"/>
              <a:t>تجویز مسکن</a:t>
            </a:r>
          </a:p>
          <a:p>
            <a:pPr algn="r" rtl="1"/>
            <a:r>
              <a:rPr lang="fa-IR" dirty="0" smtClean="0"/>
              <a:t>توجه به آمبولی چربی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339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بررسی دقیق صدمات اسکلتی عضلانی اندامها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400" dirty="0" smtClean="0"/>
              <a:t>توجه به علت ایجاد صدمه</a:t>
            </a:r>
          </a:p>
          <a:p>
            <a:pPr algn="r" rtl="1"/>
            <a:r>
              <a:rPr lang="fa-IR" sz="2400" dirty="0" smtClean="0"/>
              <a:t>ارزیابی سطح پاسخدهی مصدوم </a:t>
            </a:r>
          </a:p>
          <a:p>
            <a:pPr algn="r" rtl="1"/>
            <a:r>
              <a:rPr lang="fa-IR" sz="2400" dirty="0" smtClean="0"/>
              <a:t>باز کردن کلیه پوششهای اندام آسیب دیده با قیچی</a:t>
            </a:r>
          </a:p>
          <a:p>
            <a:pPr algn="r" rt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59349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در صورت مشاهده هر گونه خونریزی اقدامات زیر را انجام دهید: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اگر سر استخوان شکسته از روی پوست بیرون نزده باشد، با فشار مستقیم بر روی ناحیه خونریزی را کنترل و متوقف کنید. </a:t>
            </a:r>
          </a:p>
          <a:p>
            <a:pPr algn="r" rtl="1"/>
            <a:r>
              <a:rPr lang="fa-IR" dirty="0" smtClean="0"/>
              <a:t>در صورت بیرون زدگی سر استخوان شکسته از پوست، از دادن فشار روی ناحیه اجتناب کنید.</a:t>
            </a:r>
          </a:p>
          <a:p>
            <a:pPr algn="r" rtl="1"/>
            <a:r>
              <a:rPr lang="fa-IR" dirty="0" smtClean="0"/>
              <a:t>به جای آن بهتر است از نقاط فشاری جهت بند آوردن خونریزی استفاده کنید. در صورت عدم کنترل خونریزی به عنوان آخرین راه حل، از تورنیکه استفاده نمایید.</a:t>
            </a:r>
          </a:p>
          <a:p>
            <a:pPr algn="r" rtl="1"/>
            <a:r>
              <a:rPr lang="fa-IR" dirty="0" smtClean="0"/>
              <a:t>هرگز نباید سر استخوان شکسته را به داخل پوست برانید، بهتر است توسط یک پانسمان استریل خشک، روی زخم یا سر استخوان را بپوشانید.</a:t>
            </a:r>
          </a:p>
          <a:p>
            <a:pPr algn="r" rtl="1"/>
            <a:r>
              <a:rPr lang="fa-IR" dirty="0" smtClean="0"/>
              <a:t> به دلیل آنکه بدنبال شکستگی اندام به شدت دچار تورم می شود، فوراً کلیه زینت آلات و ساعت مصدوم را خارج کنید.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680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بررسی دقیق صدمات اسکلتی عضلانی اندامها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pPr algn="r" rtl="1"/>
            <a:r>
              <a:rPr lang="fa-IR" dirty="0" smtClean="0"/>
              <a:t>توجه به علایم شوک </a:t>
            </a:r>
          </a:p>
          <a:p>
            <a:pPr algn="r" rtl="1"/>
            <a:r>
              <a:rPr lang="fa-IR" dirty="0" smtClean="0"/>
              <a:t>علایم حیاتی اندام آسیب دیده هر 5 تا 15 دقیقه</a:t>
            </a:r>
          </a:p>
          <a:p>
            <a:pPr algn="r" rtl="1"/>
            <a:r>
              <a:rPr lang="fa-IR" dirty="0" smtClean="0"/>
              <a:t>بررسی نبضهای دیستال از نظر شدت </a:t>
            </a:r>
          </a:p>
          <a:p>
            <a:pPr algn="r" rtl="1"/>
            <a:r>
              <a:rPr lang="fa-IR" dirty="0" smtClean="0"/>
              <a:t>نبض رادیال در اندام فوقانی، نبض تیبیال خلفی و دورسال پدیس در اندام تحتانی </a:t>
            </a:r>
          </a:p>
          <a:p>
            <a:pPr algn="r" rtl="1"/>
            <a:r>
              <a:rPr lang="fa-IR" dirty="0" smtClean="0"/>
              <a:t>شدت نبض از صفر تا 4+ می تواند متغیر باشد. در نبضهایی با شدت 2 و کمتر بهتر است محل لمس نبض را توسط خودکار علامتگذاری کنید تا در صورت تضعیف یا گم شدن نبض، ناحیه ضربان آن مشخص باشد.</a:t>
            </a:r>
          </a:p>
          <a:p>
            <a:pPr algn="r" rtl="1"/>
            <a:r>
              <a:rPr lang="fa-IR" dirty="0" smtClean="0"/>
              <a:t>مهم است که شدت نبض دو اندام با هم مقایسه شود. زیرا ممکن است ضعیف بودن نبض اصولاً به دلیل بروز شوک باشد، نه اختلال در همودینامیک اندام شکسته.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01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بررسی دقیق صدمات اسکلتی عضلانی اندامها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پرشدگی مجدد کاپیلری</a:t>
            </a:r>
          </a:p>
          <a:p>
            <a:pPr algn="r" rtl="1"/>
            <a:r>
              <a:rPr lang="fa-IR" dirty="0" smtClean="0"/>
              <a:t>بررسی عملکرد حسی عضو</a:t>
            </a:r>
          </a:p>
          <a:p>
            <a:pPr algn="r" rtl="1"/>
            <a:r>
              <a:rPr lang="fa-IR" dirty="0" smtClean="0"/>
              <a:t>بررسی عملکرد حرکتی عضو</a:t>
            </a:r>
          </a:p>
          <a:p>
            <a:pPr algn="r" rtl="1"/>
            <a:r>
              <a:rPr lang="fa-IR" dirty="0" smtClean="0"/>
              <a:t>شکستگی و دررفتگی اندام همیشه با درد زیاد همراه است. این درد معمولاً توسط مسکن مخدر، بخصوص مورفین قابل تسکین است. </a:t>
            </a:r>
          </a:p>
          <a:p>
            <a:pPr algn="r" rtl="1"/>
            <a:r>
              <a:rPr lang="fa-IR" dirty="0" smtClean="0"/>
              <a:t>ثابت سازی عضو صدمه دیده : مفصل بالا و پایین استخوان شکسته باید توسط آتل ثابت شود. در صورت دررفتگی مفصل باید استخوانهای بالا و پایین ثابت شوند. </a:t>
            </a:r>
          </a:p>
          <a:p>
            <a:pPr algn="r" rtl="1"/>
            <a:r>
              <a:rPr lang="fa-IR" dirty="0" smtClean="0"/>
              <a:t>پوشاندن سطح توسط پنبه یا پد نرم قبل از استفاده از آتل</a:t>
            </a:r>
          </a:p>
          <a:p>
            <a:pPr algn="r" rtl="1"/>
            <a:r>
              <a:rPr lang="fa-IR" dirty="0" smtClean="0"/>
              <a:t>به منظور کنترل تورم عضو آسیب دیده بالاتر از سطح قلب قرار گیرد. کیف یخ روی ناحیه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44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آمبولی چربی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/>
              <a:t>به دنبال شکستگی استخوانهای بلند به خصوص فمور</a:t>
            </a:r>
          </a:p>
          <a:p>
            <a:pPr algn="r" rtl="1"/>
            <a:r>
              <a:rPr lang="fa-IR" dirty="0" smtClean="0"/>
              <a:t>آزاد شدن ذرات چربی از مغز استخوان به داخل گردش خون و ورود این ذرات به گردش خون ریوی</a:t>
            </a:r>
          </a:p>
          <a:p>
            <a:pPr algn="r" rtl="1"/>
            <a:r>
              <a:rPr lang="fa-IR" dirty="0" smtClean="0"/>
              <a:t>علایم: تغییر ناگهانی وضعیت روانی بیمار به صورت اضطراب و ناآرامی شدید</a:t>
            </a:r>
          </a:p>
          <a:p>
            <a:pPr algn="r" rtl="1"/>
            <a:r>
              <a:rPr lang="fa-IR" dirty="0" smtClean="0"/>
              <a:t>افزایش ناگهانی ریت تنفس و نبض</a:t>
            </a:r>
          </a:p>
          <a:p>
            <a:pPr algn="r" rtl="1"/>
            <a:r>
              <a:rPr lang="fa-IR" dirty="0" smtClean="0"/>
              <a:t>افزایش تب</a:t>
            </a:r>
          </a:p>
          <a:p>
            <a:pPr algn="r" rtl="1"/>
            <a:r>
              <a:rPr lang="fa-IR" dirty="0" smtClean="0"/>
              <a:t>درد قفسه سینه</a:t>
            </a:r>
          </a:p>
          <a:p>
            <a:pPr algn="r" rtl="1"/>
            <a:r>
              <a:rPr lang="fa-IR" dirty="0" smtClean="0"/>
              <a:t>دیس پنه</a:t>
            </a:r>
          </a:p>
          <a:p>
            <a:pPr algn="r" rtl="1"/>
            <a:r>
              <a:rPr lang="fa-IR" dirty="0" smtClean="0"/>
              <a:t>هایپوکسی شدید و سیانوز</a:t>
            </a:r>
          </a:p>
          <a:p>
            <a:pPr algn="r" rtl="1"/>
            <a:r>
              <a:rPr lang="fa-IR" dirty="0" smtClean="0"/>
              <a:t>کاهش سطح هوشیاری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0437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آمبولی چربی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آمبولی چربی نیاز به اقدام فوری پرستاری دارد.</a:t>
            </a:r>
          </a:p>
          <a:p>
            <a:pPr algn="r" rtl="1"/>
            <a:r>
              <a:rPr lang="en-US" dirty="0" smtClean="0"/>
              <a:t>CBR</a:t>
            </a:r>
          </a:p>
          <a:p>
            <a:pPr algn="r" rtl="1"/>
            <a:r>
              <a:rPr lang="en-US" dirty="0" smtClean="0"/>
              <a:t>O2</a:t>
            </a:r>
          </a:p>
          <a:p>
            <a:pPr algn="r" rtl="1"/>
            <a:r>
              <a:rPr lang="fa-IR" dirty="0" smtClean="0"/>
              <a:t>مایع درمانی وریدی</a:t>
            </a:r>
          </a:p>
          <a:p>
            <a:pPr algn="r" rtl="1"/>
            <a:r>
              <a:rPr lang="fa-IR" dirty="0" smtClean="0"/>
              <a:t>مانیتورینگ دقیق علایم حیاتی</a:t>
            </a:r>
          </a:p>
          <a:p>
            <a:pPr algn="r" rtl="1"/>
            <a:r>
              <a:rPr lang="fa-IR" dirty="0" smtClean="0"/>
              <a:t>تهویه مکانیکی در صورت لزوم</a:t>
            </a:r>
          </a:p>
          <a:p>
            <a:pPr algn="r" rtl="1"/>
            <a:r>
              <a:rPr lang="fa-IR" dirty="0" smtClean="0"/>
              <a:t>استرویید تراپی طبق دستور پزشک</a:t>
            </a:r>
          </a:p>
          <a:p>
            <a:pPr algn="r" rtl="1"/>
            <a:r>
              <a:rPr lang="fa-IR" smtClean="0"/>
              <a:t>پوزیشن نیمه نشسته</a:t>
            </a:r>
          </a:p>
        </p:txBody>
      </p:sp>
    </p:spTree>
    <p:extLst>
      <p:ext uri="{BB962C8B-B14F-4D97-AF65-F5344CB8AC3E}">
        <p14:creationId xmlns:p14="http://schemas.microsoft.com/office/powerpoint/2010/main" val="3321272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ترومای اندامهای فوقانی و تحتانی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صدمات بافت نرم</a:t>
            </a:r>
          </a:p>
          <a:p>
            <a:pPr algn="r" rtl="1"/>
            <a:r>
              <a:rPr lang="fa-IR" dirty="0" smtClean="0"/>
              <a:t>کشیدگی</a:t>
            </a:r>
          </a:p>
          <a:p>
            <a:pPr algn="r" rtl="1"/>
            <a:r>
              <a:rPr lang="fa-IR" dirty="0" smtClean="0"/>
              <a:t>پیچ خوردگی </a:t>
            </a:r>
          </a:p>
          <a:p>
            <a:pPr algn="r" rtl="1"/>
            <a:r>
              <a:rPr lang="fa-IR" dirty="0" smtClean="0"/>
              <a:t>دررفتگی</a:t>
            </a:r>
          </a:p>
          <a:p>
            <a:pPr algn="r" rtl="1"/>
            <a:r>
              <a:rPr lang="fa-IR" dirty="0" smtClean="0"/>
              <a:t>شکستگی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695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صدمات بافت نرم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rtl="1"/>
            <a:r>
              <a:rPr lang="fa-IR" sz="2000" dirty="0" smtClean="0"/>
              <a:t>صدمات پوست و بافتهای زیر آن نظیر عضله، تاندون، غضروف، ورید، شریان و عصب است.</a:t>
            </a:r>
          </a:p>
          <a:p>
            <a:pPr algn="just" rtl="1"/>
            <a:r>
              <a:rPr lang="fa-IR" sz="2000" dirty="0" smtClean="0"/>
              <a:t>زمانی که خون به فضای زیرجلدی نفوذ نماید، منجر به بروز هماتوم می گردد.</a:t>
            </a:r>
          </a:p>
          <a:p>
            <a:pPr algn="just" rtl="1"/>
            <a:r>
              <a:rPr lang="fa-IR" sz="2000" dirty="0" smtClean="0"/>
              <a:t>خراشیدگی، له شدگی، پاره شدن پوست همگی جزو آسیبهای بافت نرم هستند. </a:t>
            </a:r>
          </a:p>
          <a:p>
            <a:pPr algn="just" rtl="1"/>
            <a:r>
              <a:rPr lang="fa-IR" sz="2000" dirty="0" smtClean="0"/>
              <a:t>تخریب پوست توسط اجسام تیز و برنده منجر به بروز زخمهای نفوذی می شود.</a:t>
            </a:r>
          </a:p>
          <a:p>
            <a:pPr algn="just" rtl="1"/>
            <a:r>
              <a:rPr lang="fa-IR" sz="2000" dirty="0" smtClean="0"/>
              <a:t>در صورتیکه جسم سوراخ کننده درون عضو باقیمانده باشد، مطلقاً نباید آن را از محل خارج ساخت، بلکه باید توسط پانسمان حجیم و بانداژ آن را در محل ثابت نگه داشت.</a:t>
            </a:r>
          </a:p>
          <a:p>
            <a:pPr algn="just" rtl="1"/>
            <a:r>
              <a:rPr lang="fa-IR" sz="2000" dirty="0" smtClean="0"/>
              <a:t>خونریزیها باید توسط فشار مستقیم بر محل کنترل شود.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32758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کشیدگی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400" dirty="0" smtClean="0"/>
              <a:t>نوع دیگری از آسیب بافت نرم</a:t>
            </a:r>
          </a:p>
          <a:p>
            <a:pPr algn="r" rtl="1"/>
            <a:r>
              <a:rPr lang="fa-IR" sz="2400" dirty="0" smtClean="0"/>
              <a:t>سست شدن یا کشش شدید عضله یا تاندون</a:t>
            </a:r>
          </a:p>
          <a:p>
            <a:pPr algn="r" rtl="1"/>
            <a:r>
              <a:rPr lang="fa-IR" sz="2400" dirty="0" smtClean="0"/>
              <a:t>ممکن است به دنبال هر نوع حرکت از ساده تا پیچیده و پرشی ایجاد شود. </a:t>
            </a:r>
          </a:p>
          <a:p>
            <a:pPr algn="r" rtl="1"/>
            <a:r>
              <a:rPr lang="fa-IR" sz="2400" dirty="0" smtClean="0"/>
              <a:t>کشیدگی خفیف: درد، حساسیت موضعی و اسپاسم خفیف عضله</a:t>
            </a:r>
          </a:p>
          <a:p>
            <a:pPr algn="r" rtl="1"/>
            <a:r>
              <a:rPr lang="fa-IR" sz="2400" dirty="0" smtClean="0"/>
              <a:t>کشیدگی شدید: درد، حساسیت موضعی، ادم، تغییر رنگ ناحیه و ناتوانی در استفاده طولانی مدت از عضو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45138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مداخلات درمانی در کشیدگیها: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400" dirty="0" smtClean="0"/>
              <a:t>بالا نگه داشتن عضو از سطح قلب</a:t>
            </a:r>
          </a:p>
          <a:p>
            <a:pPr algn="r" rtl="1"/>
            <a:r>
              <a:rPr lang="fa-IR" sz="2400" dirty="0" smtClean="0"/>
              <a:t>بانداژ ناحیه توسط بانداژ الاستیک</a:t>
            </a:r>
          </a:p>
          <a:p>
            <a:pPr algn="r" rtl="1"/>
            <a:r>
              <a:rPr lang="fa-IR" sz="2400" dirty="0" smtClean="0"/>
              <a:t>استفاده متناوب از کیف یخ به مدت 12 ساعت روی محل</a:t>
            </a:r>
          </a:p>
          <a:p>
            <a:pPr algn="r" rtl="1"/>
            <a:r>
              <a:rPr lang="fa-IR" sz="2400" dirty="0" smtClean="0"/>
              <a:t>عدم انتقال وزن روی اندام</a:t>
            </a:r>
          </a:p>
          <a:p>
            <a:pPr algn="r" rtl="1"/>
            <a:r>
              <a:rPr lang="fa-IR" sz="2400" dirty="0" smtClean="0"/>
              <a:t>استفاده از مسکن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44450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پیچ خوردگی: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sz="2000" dirty="0" smtClean="0"/>
              <a:t>پیچ خوردگی شامل صدمات وارد بر لیگامانها بوده و مکانیزم آن اغلب شبیه کشیدگی است. اما بطور کلی نیروی تروماتیک بزرگتری عامل بروز آن است. </a:t>
            </a:r>
          </a:p>
          <a:p>
            <a:pPr algn="just" rtl="1"/>
            <a:r>
              <a:rPr lang="fa-IR" sz="2000" dirty="0" smtClean="0"/>
              <a:t>زمانی اتفاق می افتد که مفصل خارج از محدوده طبیعی خود به حرکت درآید.</a:t>
            </a:r>
          </a:p>
          <a:p>
            <a:pPr algn="just" rtl="1"/>
            <a:r>
              <a:rPr lang="fa-IR" sz="2000" dirty="0" smtClean="0"/>
              <a:t>شایعترین پیچ خوردگیها، در مچ پا، زانو، شانه مشاهده می شود. </a:t>
            </a:r>
          </a:p>
          <a:p>
            <a:pPr algn="just" rtl="1"/>
            <a:r>
              <a:rPr lang="fa-IR" sz="2000" dirty="0" smtClean="0"/>
              <a:t>پیچ خوردگیهای خفیف با درد و حساسیت موضعی، ادم، ناتوانی در استفاده از عضو همراه است. اما پیچ خوردگی شدید، ممکن است همراه با پاره شدن لیگامان بوده، علاوه بر درد و حساسیت موضعی و ادم، تغییر رنگ ناحیه نیز مشاهده می شود. </a:t>
            </a:r>
          </a:p>
          <a:p>
            <a:pPr algn="just" rt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11412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مداخلات درمانی در پیچ خوردگی: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قرار دادن عضو بالاتر از سطح قلب</a:t>
            </a:r>
          </a:p>
          <a:p>
            <a:pPr algn="r" rtl="1"/>
            <a:r>
              <a:rPr lang="fa-IR" dirty="0" smtClean="0"/>
              <a:t>بانداژ عضو توسط بانداژ الاستیک</a:t>
            </a:r>
          </a:p>
          <a:p>
            <a:pPr algn="r" rtl="1"/>
            <a:r>
              <a:rPr lang="fa-IR" dirty="0" smtClean="0"/>
              <a:t>استفاده متناوب از کیف یخ به مدت 24 ساعت</a:t>
            </a:r>
          </a:p>
          <a:p>
            <a:pPr algn="r" rtl="1"/>
            <a:r>
              <a:rPr lang="fa-IR" dirty="0" smtClean="0"/>
              <a:t>عدم انتقال وزن روی اندام</a:t>
            </a:r>
          </a:p>
          <a:p>
            <a:pPr algn="r" rtl="1"/>
            <a:r>
              <a:rPr lang="fa-IR" dirty="0" smtClean="0"/>
              <a:t>استفاده از مسکن</a:t>
            </a:r>
          </a:p>
          <a:p>
            <a:pPr algn="r" rtl="1"/>
            <a:r>
              <a:rPr lang="fa-IR" dirty="0" smtClean="0"/>
              <a:t>گچ گرفتن اندام در پیچ خوردگی شدید و پارگی لیگامان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804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دررفتگی یا جابجایی مفصل: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000" dirty="0" smtClean="0"/>
              <a:t>زمانی که مفصل بواسطه یک حرکت سریع از محل خود خارج شود، دررفتگی ایجاد می شود. معمولاً دررفتگی همراه با صدمات بافت نرم و ادم شدید، صدمه احتمالی شریان، ورید یا اعصاب است. </a:t>
            </a:r>
          </a:p>
          <a:p>
            <a:pPr algn="r" rtl="1"/>
            <a:r>
              <a:rPr lang="fa-IR" sz="2000" dirty="0" smtClean="0"/>
              <a:t>بطور کلی دررفتگی ها با علایم زیر مشخص می شود:</a:t>
            </a:r>
          </a:p>
          <a:p>
            <a:pPr algn="r" rtl="1"/>
            <a:r>
              <a:rPr lang="fa-IR" sz="2000" dirty="0" smtClean="0"/>
              <a:t>درد و حساسیت شدید موضعی</a:t>
            </a:r>
          </a:p>
          <a:p>
            <a:pPr algn="r" rtl="1"/>
            <a:r>
              <a:rPr lang="fa-IR" sz="2000" dirty="0" smtClean="0"/>
              <a:t>دفورمیتی آشکار مفصل</a:t>
            </a:r>
          </a:p>
          <a:p>
            <a:pPr algn="r" rtl="1"/>
            <a:r>
              <a:rPr lang="fa-IR" sz="2000" dirty="0" smtClean="0"/>
              <a:t>تورم شدید</a:t>
            </a:r>
          </a:p>
          <a:p>
            <a:pPr algn="r" rtl="1"/>
            <a:r>
              <a:rPr lang="fa-IR" sz="2000" dirty="0" smtClean="0"/>
              <a:t>عدم ثبات مفصل</a:t>
            </a:r>
          </a:p>
          <a:p>
            <a:pPr algn="r" rtl="1"/>
            <a:r>
              <a:rPr lang="fa-IR" sz="2000" dirty="0" smtClean="0"/>
              <a:t>ناتوانی در حرکت عضو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81415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مداخلات درمانی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000" dirty="0" smtClean="0"/>
              <a:t>ثابت نگه داشتن مفصل و استخوان بالا و پایین آن</a:t>
            </a:r>
          </a:p>
          <a:p>
            <a:pPr algn="r" rtl="1"/>
            <a:r>
              <a:rPr lang="fa-IR" sz="2000" dirty="0" smtClean="0"/>
              <a:t>کنترل هر گونه خونریزی خارجی</a:t>
            </a:r>
          </a:p>
          <a:p>
            <a:pPr algn="r" rtl="1"/>
            <a:r>
              <a:rPr lang="fa-IR" sz="2000" dirty="0" smtClean="0"/>
              <a:t>خارج کردن کلیه زیورآلات و ساعت</a:t>
            </a:r>
          </a:p>
          <a:p>
            <a:pPr algn="r" rtl="1"/>
            <a:r>
              <a:rPr lang="fa-IR" sz="2000" dirty="0" smtClean="0"/>
              <a:t>کنترل علایم حیاتی اندام آسیب دیده هر 5 تا 15 دقیقه</a:t>
            </a:r>
          </a:p>
          <a:p>
            <a:pPr algn="r" rtl="1"/>
            <a:r>
              <a:rPr lang="fa-IR" sz="2000" dirty="0" smtClean="0"/>
              <a:t>بالا نگه داشتن عضو از سطح قلب</a:t>
            </a:r>
          </a:p>
          <a:p>
            <a:pPr algn="r" rtl="1"/>
            <a:r>
              <a:rPr lang="fa-IR" sz="2000" dirty="0" smtClean="0"/>
              <a:t>استفاده متناوب از کیف یخ روی ناحیه</a:t>
            </a:r>
          </a:p>
          <a:p>
            <a:pPr algn="r" rtl="1"/>
            <a:r>
              <a:rPr lang="fa-IR" sz="2000" dirty="0" smtClean="0"/>
              <a:t>تجویز مسکن</a:t>
            </a:r>
          </a:p>
          <a:p>
            <a:pPr algn="r" rtl="1"/>
            <a:r>
              <a:rPr lang="fa-IR" sz="2000" dirty="0" smtClean="0"/>
              <a:t>بررسی علایم بروز شوک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3482831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</TotalTime>
  <Words>1106</Words>
  <Application>Microsoft Office PowerPoint</Application>
  <PresentationFormat>Custom</PresentationFormat>
  <Paragraphs>130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Facet</vt:lpstr>
      <vt:lpstr>فوریتهای عضلانی اسکلتی</vt:lpstr>
      <vt:lpstr>ترومای اندامهای فوقانی و تحتانی</vt:lpstr>
      <vt:lpstr>صدمات بافت نرم</vt:lpstr>
      <vt:lpstr>کشیدگی</vt:lpstr>
      <vt:lpstr>مداخلات درمانی در کشیدگیها:</vt:lpstr>
      <vt:lpstr>پیچ خوردگی:</vt:lpstr>
      <vt:lpstr>مداخلات درمانی در پیچ خوردگی:</vt:lpstr>
      <vt:lpstr>دررفتگی یا جابجایی مفصل:</vt:lpstr>
      <vt:lpstr>مداخلات درمانی </vt:lpstr>
      <vt:lpstr>شکستگی:</vt:lpstr>
      <vt:lpstr>علایم شکستگی ها</vt:lpstr>
      <vt:lpstr>مداخلات درمانی در شکستگی ها: </vt:lpstr>
      <vt:lpstr>بررسی دقیق صدمات اسکلتی عضلانی اندامها</vt:lpstr>
      <vt:lpstr>در صورت مشاهده هر گونه خونریزی اقدامات زیر را انجام دهید:</vt:lpstr>
      <vt:lpstr>بررسی دقیق صدمات اسکلتی عضلانی اندامها</vt:lpstr>
      <vt:lpstr>بررسی دقیق صدمات اسکلتی عضلانی اندامها</vt:lpstr>
      <vt:lpstr>آمبولی چربی</vt:lpstr>
      <vt:lpstr>آمبولی چربی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فوریتهای عضلانی اسکلتی</dc:title>
  <dc:creator>nina</dc:creator>
  <cp:lastModifiedBy>Lenovo</cp:lastModifiedBy>
  <cp:revision>9</cp:revision>
  <dcterms:created xsi:type="dcterms:W3CDTF">2015-12-08T18:21:26Z</dcterms:created>
  <dcterms:modified xsi:type="dcterms:W3CDTF">2018-10-20T06:39:55Z</dcterms:modified>
</cp:coreProperties>
</file>